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87" r:id="rId3"/>
    <p:sldId id="276" r:id="rId4"/>
    <p:sldId id="277" r:id="rId5"/>
    <p:sldId id="285" r:id="rId6"/>
    <p:sldId id="291" r:id="rId7"/>
    <p:sldId id="292" r:id="rId8"/>
    <p:sldId id="299" r:id="rId9"/>
    <p:sldId id="293" r:id="rId10"/>
    <p:sldId id="295" r:id="rId11"/>
    <p:sldId id="264" r:id="rId12"/>
    <p:sldId id="290" r:id="rId13"/>
    <p:sldId id="296" r:id="rId14"/>
    <p:sldId id="297" r:id="rId15"/>
    <p:sldId id="259" r:id="rId16"/>
    <p:sldId id="289" r:id="rId17"/>
    <p:sldId id="265" r:id="rId18"/>
    <p:sldId id="29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5" autoAdjust="0"/>
    <p:restoredTop sz="94660"/>
  </p:normalViewPr>
  <p:slideViewPr>
    <p:cSldViewPr snapToGrid="0">
      <p:cViewPr varScale="1">
        <p:scale>
          <a:sx n="122" d="100"/>
          <a:sy n="122" d="100"/>
        </p:scale>
        <p:origin x="1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A9A061-0DC3-4741-9BE6-0333E23DFFE5}"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2439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2033378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400985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57968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2444812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1A9A061-0DC3-4741-9BE6-0333E23DFFE5}" type="datetimeFigureOut">
              <a:rPr lang="en-US" smtClean="0"/>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578928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1A9A061-0DC3-4741-9BE6-0333E23DFFE5}" type="datetimeFigureOut">
              <a:rPr lang="en-US" smtClean="0"/>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398699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A9A061-0DC3-4741-9BE6-0333E23DFFE5}"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79214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A9A061-0DC3-4741-9BE6-0333E23DFFE5}"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1769637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A9A061-0DC3-4741-9BE6-0333E23DFFE5}"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2260539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A9A061-0DC3-4741-9BE6-0333E23DFFE5}"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234993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A9A061-0DC3-4741-9BE6-0333E23DFFE5}"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828711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A9A061-0DC3-4741-9BE6-0333E23DFFE5}" type="datetimeFigureOut">
              <a:rPr lang="en-US" smtClean="0"/>
              <a:t>12/16/2020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286793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A9A061-0DC3-4741-9BE6-0333E23DFFE5}" type="datetimeFigureOut">
              <a:rPr lang="en-US" smtClean="0"/>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04581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A9A061-0DC3-4741-9BE6-0333E23DFFE5}" type="datetimeFigureOut">
              <a:rPr lang="en-US" smtClean="0"/>
              <a:t>12/16/2020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904313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328270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A9A061-0DC3-4741-9BE6-0333E23DFFE5}"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B3324-BE88-49C4-BF90-C30D7C73144D}" type="slidenum">
              <a:rPr lang="en-US" smtClean="0"/>
              <a:t>‹#›</a:t>
            </a:fld>
            <a:endParaRPr lang="en-US"/>
          </a:p>
        </p:txBody>
      </p:sp>
    </p:spTree>
    <p:extLst>
      <p:ext uri="{BB962C8B-B14F-4D97-AF65-F5344CB8AC3E}">
        <p14:creationId xmlns:p14="http://schemas.microsoft.com/office/powerpoint/2010/main" val="391377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1A9A061-0DC3-4741-9BE6-0333E23DFFE5}" type="datetimeFigureOut">
              <a:rPr lang="en-US" smtClean="0"/>
              <a:t>12/16/2020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86B3324-BE88-49C4-BF90-C30D7C73144D}" type="slidenum">
              <a:rPr lang="en-US" smtClean="0"/>
              <a:t>‹#›</a:t>
            </a:fld>
            <a:endParaRPr lang="en-US"/>
          </a:p>
        </p:txBody>
      </p:sp>
    </p:spTree>
    <p:extLst>
      <p:ext uri="{BB962C8B-B14F-4D97-AF65-F5344CB8AC3E}">
        <p14:creationId xmlns:p14="http://schemas.microsoft.com/office/powerpoint/2010/main" val="3276254283"/>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8B2E-104D-4FB0-B9F9-318547F70106}"/>
              </a:ext>
            </a:extLst>
          </p:cNvPr>
          <p:cNvSpPr>
            <a:spLocks noGrp="1"/>
          </p:cNvSpPr>
          <p:nvPr>
            <p:ph type="ctrTitle"/>
          </p:nvPr>
        </p:nvSpPr>
        <p:spPr/>
        <p:txBody>
          <a:bodyPr/>
          <a:lstStyle/>
          <a:p>
            <a:r>
              <a:rPr lang="en-US" dirty="0"/>
              <a:t>The Apostles’ and Nicene Creeds</a:t>
            </a:r>
          </a:p>
        </p:txBody>
      </p:sp>
    </p:spTree>
    <p:extLst>
      <p:ext uri="{BB962C8B-B14F-4D97-AF65-F5344CB8AC3E}">
        <p14:creationId xmlns:p14="http://schemas.microsoft.com/office/powerpoint/2010/main" val="2977608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Nicene Creed</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a:xfrm>
            <a:off x="913795" y="1617133"/>
            <a:ext cx="10353762" cy="4631267"/>
          </a:xfrm>
        </p:spPr>
        <p:txBody>
          <a:bodyPr>
            <a:normAutofit/>
          </a:bodyPr>
          <a:lstStyle/>
          <a:p>
            <a:pPr marL="0" indent="0">
              <a:buNone/>
            </a:pPr>
            <a:r>
              <a:rPr lang="en-US" dirty="0"/>
              <a:t>He ascended into heaven and is seated at the right hand of the Father. He will come again in glory to judge the living and the dead and his kingdom will have no end.</a:t>
            </a:r>
          </a:p>
          <a:p>
            <a:pPr lvl="1"/>
            <a:endParaRPr lang="en-US" dirty="0"/>
          </a:p>
          <a:p>
            <a:pPr lvl="1"/>
            <a:r>
              <a:rPr lang="en-US" dirty="0"/>
              <a:t>Jesus’ humanity enters into God’s heavenly domain</a:t>
            </a:r>
          </a:p>
          <a:p>
            <a:pPr lvl="1"/>
            <a:r>
              <a:rPr lang="en-US" dirty="0"/>
              <a:t>Opportunity for all people to participate in the upward movement to glory</a:t>
            </a:r>
          </a:p>
          <a:p>
            <a:pPr lvl="1"/>
            <a:r>
              <a:rPr lang="en-US" dirty="0"/>
              <a:t>‘right hand’ means the power to govern (ordering all creation)</a:t>
            </a:r>
          </a:p>
          <a:p>
            <a:pPr lvl="1"/>
            <a:r>
              <a:rPr lang="en-US" dirty="0"/>
              <a:t>“the inauguration of the Messiah's kingdom, the fulfillment of the prophet Daniel's vision” (CCC 664)</a:t>
            </a:r>
            <a:br>
              <a:rPr lang="en-US" dirty="0"/>
            </a:br>
            <a:r>
              <a:rPr lang="en-US" dirty="0"/>
              <a:t>He is the Lord of all things and will pass judgement on all things, especially on The Last Day - Everyone is answerable to Him</a:t>
            </a:r>
          </a:p>
          <a:p>
            <a:pPr lvl="1"/>
            <a:endParaRPr lang="en-US" dirty="0"/>
          </a:p>
        </p:txBody>
      </p:sp>
    </p:spTree>
    <p:extLst>
      <p:ext uri="{BB962C8B-B14F-4D97-AF65-F5344CB8AC3E}">
        <p14:creationId xmlns:p14="http://schemas.microsoft.com/office/powerpoint/2010/main" val="467361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ED799-0CB1-45F5-A3F1-DD1FE0032CE3}"/>
              </a:ext>
            </a:extLst>
          </p:cNvPr>
          <p:cNvSpPr>
            <a:spLocks noGrp="1"/>
          </p:cNvSpPr>
          <p:nvPr>
            <p:ph type="title"/>
          </p:nvPr>
        </p:nvSpPr>
        <p:spPr/>
        <p:txBody>
          <a:bodyPr>
            <a:normAutofit/>
          </a:bodyPr>
          <a:lstStyle/>
          <a:p>
            <a:r>
              <a:rPr lang="en-US" dirty="0"/>
              <a:t>Discussion</a:t>
            </a:r>
            <a:br>
              <a:rPr lang="en-US" dirty="0"/>
            </a:br>
            <a:endParaRPr lang="en-US" dirty="0"/>
          </a:p>
        </p:txBody>
      </p:sp>
      <p:sp>
        <p:nvSpPr>
          <p:cNvPr id="3" name="Content Placeholder 2">
            <a:extLst>
              <a:ext uri="{FF2B5EF4-FFF2-40B4-BE49-F238E27FC236}">
                <a16:creationId xmlns:a16="http://schemas.microsoft.com/office/drawing/2014/main" id="{19C4E14B-6DFD-41D9-A8F6-10E6EC8F73E3}"/>
              </a:ext>
            </a:extLst>
          </p:cNvPr>
          <p:cNvSpPr>
            <a:spLocks noGrp="1"/>
          </p:cNvSpPr>
          <p:nvPr>
            <p:ph idx="1"/>
          </p:nvPr>
        </p:nvSpPr>
        <p:spPr/>
        <p:txBody>
          <a:bodyPr>
            <a:normAutofit/>
          </a:bodyPr>
          <a:lstStyle/>
          <a:p>
            <a:r>
              <a:rPr lang="en-US" dirty="0"/>
              <a:t>How does this impact your daily life?</a:t>
            </a:r>
          </a:p>
          <a:p>
            <a:r>
              <a:rPr lang="en-US" dirty="0"/>
              <a:t>How do you live the Gospel because of the Creed?</a:t>
            </a:r>
          </a:p>
          <a:p>
            <a:r>
              <a:rPr lang="en-US" dirty="0"/>
              <a:t>How can we use the creed for evangelization? </a:t>
            </a:r>
          </a:p>
          <a:p>
            <a:r>
              <a:rPr lang="en-US" dirty="0"/>
              <a:t>What is the Kingdom of God?</a:t>
            </a:r>
          </a:p>
          <a:p>
            <a:r>
              <a:rPr lang="en-US" dirty="0"/>
              <a:t>How is the Eucharist implied in the Creed?</a:t>
            </a:r>
          </a:p>
        </p:txBody>
      </p:sp>
    </p:spTree>
    <p:extLst>
      <p:ext uri="{BB962C8B-B14F-4D97-AF65-F5344CB8AC3E}">
        <p14:creationId xmlns:p14="http://schemas.microsoft.com/office/powerpoint/2010/main" val="29379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Nicene Creed</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a:xfrm>
            <a:off x="913795" y="1617133"/>
            <a:ext cx="10353762" cy="4631267"/>
          </a:xfrm>
        </p:spPr>
        <p:txBody>
          <a:bodyPr>
            <a:normAutofit/>
          </a:bodyPr>
          <a:lstStyle/>
          <a:p>
            <a:pPr marL="0" indent="0">
              <a:buNone/>
            </a:pPr>
            <a:r>
              <a:rPr lang="en-US" dirty="0"/>
              <a:t>I believe in the Holy Spirit, the Lord, the giver of life, who proceeds from the Father and the Son, who with the Father and the Son is adored and glorified, who has spoken through the prophets.</a:t>
            </a:r>
          </a:p>
          <a:p>
            <a:pPr lvl="1"/>
            <a:r>
              <a:rPr lang="en-US" dirty="0"/>
              <a:t>God is a Trinity,:  Father Son and Spirit are one, distinct and inseparable </a:t>
            </a:r>
          </a:p>
          <a:p>
            <a:pPr lvl="1"/>
            <a:r>
              <a:rPr lang="en-US" dirty="0">
                <a:solidFill>
                  <a:schemeClr val="accent5">
                    <a:lumMod val="60000"/>
                    <a:lumOff val="40000"/>
                  </a:schemeClr>
                </a:solidFill>
              </a:rPr>
              <a:t>He is Lord, the same divine word used for the Son</a:t>
            </a:r>
          </a:p>
          <a:p>
            <a:pPr lvl="1"/>
            <a:r>
              <a:rPr lang="en-US" dirty="0">
                <a:solidFill>
                  <a:schemeClr val="accent5">
                    <a:lumMod val="60000"/>
                    <a:lumOff val="40000"/>
                  </a:schemeClr>
                </a:solidFill>
              </a:rPr>
              <a:t>“The Word of God and His Breath are at the origin of the being and life of every creature” (CCC 703)</a:t>
            </a:r>
          </a:p>
          <a:p>
            <a:pPr lvl="1"/>
            <a:r>
              <a:rPr lang="en-US" dirty="0">
                <a:solidFill>
                  <a:schemeClr val="accent5">
                    <a:lumMod val="60000"/>
                    <a:lumOff val="40000"/>
                  </a:schemeClr>
                </a:solidFill>
              </a:rPr>
              <a:t>“the Son is the one anointed by the Father’s Spirit since his Incarnation”... “Everything in the second chapter of the Creed is to be read in this light. Christ’s whole work is in fact a joint mission of the son and the Holy Spirit.” (CCC 727)</a:t>
            </a:r>
          </a:p>
          <a:p>
            <a:pPr lvl="1"/>
            <a:r>
              <a:rPr lang="en-US" dirty="0">
                <a:solidFill>
                  <a:schemeClr val="accent5">
                    <a:lumMod val="60000"/>
                    <a:lumOff val="40000"/>
                  </a:schemeClr>
                </a:solidFill>
              </a:rPr>
              <a:t>The Spirit prepares for the time of the Messiah, never fully revealed</a:t>
            </a:r>
          </a:p>
          <a:p>
            <a:pPr lvl="1"/>
            <a:endParaRPr lang="en-US" dirty="0"/>
          </a:p>
          <a:p>
            <a:pPr lvl="1"/>
            <a:endParaRPr lang="en-US" dirty="0"/>
          </a:p>
        </p:txBody>
      </p:sp>
    </p:spTree>
    <p:extLst>
      <p:ext uri="{BB962C8B-B14F-4D97-AF65-F5344CB8AC3E}">
        <p14:creationId xmlns:p14="http://schemas.microsoft.com/office/powerpoint/2010/main" val="1169811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Nicene Creed</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a:xfrm>
            <a:off x="913795" y="1617133"/>
            <a:ext cx="10353762" cy="4994682"/>
          </a:xfrm>
        </p:spPr>
        <p:txBody>
          <a:bodyPr>
            <a:normAutofit/>
          </a:bodyPr>
          <a:lstStyle/>
          <a:p>
            <a:pPr marL="0" indent="0">
              <a:buNone/>
            </a:pPr>
            <a:r>
              <a:rPr lang="en-US" dirty="0"/>
              <a:t>I believe in </a:t>
            </a:r>
            <a:r>
              <a:rPr lang="en-US" dirty="0">
                <a:solidFill>
                  <a:schemeClr val="accent5">
                    <a:lumMod val="40000"/>
                    <a:lumOff val="60000"/>
                  </a:schemeClr>
                </a:solidFill>
              </a:rPr>
              <a:t>one</a:t>
            </a:r>
            <a:r>
              <a:rPr lang="en-US" dirty="0"/>
              <a:t>, holy, catholic and </a:t>
            </a:r>
            <a:r>
              <a:rPr lang="en-US" dirty="0">
                <a:solidFill>
                  <a:schemeClr val="accent5">
                    <a:lumMod val="40000"/>
                    <a:lumOff val="60000"/>
                  </a:schemeClr>
                </a:solidFill>
              </a:rPr>
              <a:t>apostolic</a:t>
            </a:r>
            <a:r>
              <a:rPr lang="en-US" dirty="0"/>
              <a:t> Church.</a:t>
            </a:r>
          </a:p>
          <a:p>
            <a:pPr lvl="1">
              <a:lnSpc>
                <a:spcPct val="100000"/>
              </a:lnSpc>
              <a:spcBef>
                <a:spcPts val="600"/>
              </a:spcBef>
              <a:spcAft>
                <a:spcPts val="600"/>
              </a:spcAft>
            </a:pPr>
            <a:r>
              <a:rPr lang="en-US" sz="1200" dirty="0">
                <a:effectLst/>
              </a:rPr>
              <a:t>Jesus endowed His community with a structure; The Church is the means and the goal of God’s plan (CCC 778)</a:t>
            </a:r>
          </a:p>
          <a:p>
            <a:pPr lvl="1">
              <a:lnSpc>
                <a:spcPct val="100000"/>
              </a:lnSpc>
              <a:spcBef>
                <a:spcPts val="600"/>
              </a:spcBef>
              <a:spcAft>
                <a:spcPts val="600"/>
              </a:spcAft>
            </a:pPr>
            <a:r>
              <a:rPr lang="en-US" sz="1200" dirty="0">
                <a:effectLst/>
              </a:rPr>
              <a:t>Christ sanctifies the Church, making her holy</a:t>
            </a:r>
          </a:p>
          <a:p>
            <a:pPr lvl="1">
              <a:lnSpc>
                <a:spcPct val="100000"/>
              </a:lnSpc>
              <a:spcBef>
                <a:spcPts val="600"/>
              </a:spcBef>
              <a:spcAft>
                <a:spcPts val="600"/>
              </a:spcAft>
            </a:pPr>
            <a:r>
              <a:rPr lang="en-US" sz="1200" dirty="0">
                <a:effectLst/>
              </a:rPr>
              <a:t>‘Catholic’ means ‘universal’ or ‘in keeping with the whole’</a:t>
            </a:r>
          </a:p>
          <a:p>
            <a:pPr lvl="2">
              <a:lnSpc>
                <a:spcPct val="100000"/>
              </a:lnSpc>
              <a:spcBef>
                <a:spcPts val="600"/>
              </a:spcBef>
              <a:spcAft>
                <a:spcPts val="600"/>
              </a:spcAft>
            </a:pPr>
            <a:r>
              <a:rPr lang="en-US" sz="1200" dirty="0">
                <a:effectLst/>
              </a:rPr>
              <a:t>Jesus is present in her, so she has the ‘fullness’ He provides</a:t>
            </a:r>
          </a:p>
          <a:p>
            <a:pPr lvl="2">
              <a:lnSpc>
                <a:spcPct val="100000"/>
              </a:lnSpc>
              <a:spcBef>
                <a:spcPts val="600"/>
              </a:spcBef>
              <a:spcAft>
                <a:spcPts val="600"/>
              </a:spcAft>
            </a:pPr>
            <a:r>
              <a:rPr lang="en-US" sz="1200" dirty="0">
                <a:effectLst/>
              </a:rPr>
              <a:t>She is sent on mission by Jesus, called to bring all men into her fold – no limits on geography, political, language separations</a:t>
            </a:r>
          </a:p>
          <a:p>
            <a:pPr>
              <a:lnSpc>
                <a:spcPct val="100000"/>
              </a:lnSpc>
              <a:spcBef>
                <a:spcPts val="600"/>
              </a:spcBef>
              <a:spcAft>
                <a:spcPts val="600"/>
              </a:spcAft>
            </a:pPr>
            <a:r>
              <a:rPr lang="en-US" dirty="0">
                <a:effectLst/>
              </a:rPr>
              <a:t>“Unity is the essence of the Church” (CCC 813)</a:t>
            </a:r>
          </a:p>
          <a:p>
            <a:pPr>
              <a:lnSpc>
                <a:spcPct val="100000"/>
              </a:lnSpc>
              <a:spcBef>
                <a:spcPts val="600"/>
              </a:spcBef>
              <a:spcAft>
                <a:spcPts val="600"/>
              </a:spcAft>
            </a:pPr>
            <a:r>
              <a:rPr lang="en-US" dirty="0">
                <a:effectLst/>
              </a:rPr>
              <a:t>Founded on the Apostles:</a:t>
            </a:r>
          </a:p>
          <a:p>
            <a:pPr lvl="1">
              <a:lnSpc>
                <a:spcPct val="100000"/>
              </a:lnSpc>
              <a:spcBef>
                <a:spcPts val="600"/>
              </a:spcBef>
              <a:spcAft>
                <a:spcPts val="600"/>
              </a:spcAft>
            </a:pPr>
            <a:r>
              <a:rPr lang="en-US" dirty="0">
                <a:effectLst/>
              </a:rPr>
              <a:t>Original witnesses sent on mission</a:t>
            </a:r>
          </a:p>
          <a:p>
            <a:pPr lvl="1">
              <a:lnSpc>
                <a:spcPct val="100000"/>
              </a:lnSpc>
              <a:spcBef>
                <a:spcPts val="600"/>
              </a:spcBef>
              <a:spcAft>
                <a:spcPts val="600"/>
              </a:spcAft>
            </a:pPr>
            <a:r>
              <a:rPr lang="en-US" dirty="0">
                <a:effectLst/>
              </a:rPr>
              <a:t>The Spirit keeps their witness true</a:t>
            </a:r>
          </a:p>
          <a:p>
            <a:pPr lvl="1">
              <a:lnSpc>
                <a:spcPct val="100000"/>
              </a:lnSpc>
              <a:spcBef>
                <a:spcPts val="600"/>
              </a:spcBef>
              <a:spcAft>
                <a:spcPts val="600"/>
              </a:spcAft>
            </a:pPr>
            <a:r>
              <a:rPr lang="en-US" dirty="0">
                <a:effectLst/>
              </a:rPr>
              <a:t>Apostolic succession through the pope and the college of bishops</a:t>
            </a:r>
          </a:p>
          <a:p>
            <a:pPr marL="457200" lvl="1" indent="0" algn="ctr">
              <a:lnSpc>
                <a:spcPct val="100000"/>
              </a:lnSpc>
              <a:spcBef>
                <a:spcPts val="600"/>
              </a:spcBef>
              <a:spcAft>
                <a:spcPts val="600"/>
              </a:spcAft>
              <a:buNone/>
            </a:pPr>
            <a:r>
              <a:rPr lang="en-US" dirty="0">
                <a:effectLst/>
              </a:rPr>
              <a:t>These are the Four Marks of the Church</a:t>
            </a:r>
          </a:p>
          <a:p>
            <a:endParaRPr lang="en-US" b="1" dirty="0">
              <a:solidFill>
                <a:schemeClr val="accent5">
                  <a:lumMod val="60000"/>
                  <a:lumOff val="40000"/>
                </a:schemeClr>
              </a:solidFill>
              <a:effectLst/>
            </a:endParaRPr>
          </a:p>
          <a:p>
            <a:pPr marL="0" indent="0">
              <a:buNone/>
            </a:pPr>
            <a:endParaRPr lang="en-US" dirty="0"/>
          </a:p>
        </p:txBody>
      </p:sp>
    </p:spTree>
    <p:extLst>
      <p:ext uri="{BB962C8B-B14F-4D97-AF65-F5344CB8AC3E}">
        <p14:creationId xmlns:p14="http://schemas.microsoft.com/office/powerpoint/2010/main" val="3215087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Nicene Creed</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a:xfrm>
            <a:off x="913795" y="1617133"/>
            <a:ext cx="10353762" cy="4631267"/>
          </a:xfrm>
        </p:spPr>
        <p:txBody>
          <a:bodyPr>
            <a:normAutofit/>
          </a:bodyPr>
          <a:lstStyle/>
          <a:p>
            <a:pPr marL="0" indent="0">
              <a:buNone/>
            </a:pPr>
            <a:r>
              <a:rPr lang="en-US" dirty="0"/>
              <a:t>I confess one Baptism for the forgiveness of sins and I look forward to the resurrection of the dead and the life of the world to come</a:t>
            </a:r>
          </a:p>
          <a:p>
            <a:pPr marL="0" indent="0" algn="ctr">
              <a:buNone/>
            </a:pPr>
            <a:r>
              <a:rPr lang="en-US" dirty="0">
                <a:effectLst/>
              </a:rPr>
              <a:t>The Church Militant, Suffering and Victorious are the communion of saints</a:t>
            </a:r>
          </a:p>
          <a:p>
            <a:r>
              <a:rPr lang="en-US" dirty="0">
                <a:solidFill>
                  <a:schemeClr val="accent5">
                    <a:lumMod val="40000"/>
                    <a:lumOff val="60000"/>
                  </a:schemeClr>
                </a:solidFill>
              </a:rPr>
              <a:t>“Baptism is the first and chief sacrament of the forgiveness of sins: it unites us to Christ, who died, and rose, and gives us the Holy Spirit.” </a:t>
            </a:r>
            <a:r>
              <a:rPr lang="en-US" dirty="0"/>
              <a:t>(CCC 985)</a:t>
            </a:r>
          </a:p>
          <a:p>
            <a:r>
              <a:rPr lang="en-US" dirty="0">
                <a:effectLst/>
              </a:rPr>
              <a:t>The Church was given the power to forgive sins; the first gift after the resurrection</a:t>
            </a:r>
          </a:p>
          <a:p>
            <a:r>
              <a:rPr lang="en-US" dirty="0">
                <a:effectLst/>
              </a:rPr>
              <a:t>All people will have physical bodies to live in eternity, glorified </a:t>
            </a:r>
          </a:p>
          <a:p>
            <a:r>
              <a:rPr lang="en-US" dirty="0">
                <a:solidFill>
                  <a:schemeClr val="accent5">
                    <a:lumMod val="40000"/>
                    <a:lumOff val="60000"/>
                  </a:schemeClr>
                </a:solidFill>
                <a:effectLst/>
              </a:rPr>
              <a:t>The end of the world is something to look forward too – life everlasting will be a new world, in union with God. We already believe it, so we look forward to it coming to fruition </a:t>
            </a:r>
            <a:r>
              <a:rPr lang="en-US">
                <a:solidFill>
                  <a:schemeClr val="accent5">
                    <a:lumMod val="40000"/>
                    <a:lumOff val="60000"/>
                  </a:schemeClr>
                </a:solidFill>
                <a:effectLst/>
              </a:rPr>
              <a:t>and fulfillment.</a:t>
            </a:r>
            <a:endParaRPr lang="en-US" dirty="0">
              <a:solidFill>
                <a:schemeClr val="accent5">
                  <a:lumMod val="40000"/>
                  <a:lumOff val="60000"/>
                </a:schemeClr>
              </a:solidFill>
              <a:effectLst/>
            </a:endParaRPr>
          </a:p>
          <a:p>
            <a:endParaRPr lang="en-US" dirty="0"/>
          </a:p>
        </p:txBody>
      </p:sp>
    </p:spTree>
    <p:extLst>
      <p:ext uri="{BB962C8B-B14F-4D97-AF65-F5344CB8AC3E}">
        <p14:creationId xmlns:p14="http://schemas.microsoft.com/office/powerpoint/2010/main" val="1386691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ED799-0CB1-45F5-A3F1-DD1FE0032CE3}"/>
              </a:ext>
            </a:extLst>
          </p:cNvPr>
          <p:cNvSpPr>
            <a:spLocks noGrp="1"/>
          </p:cNvSpPr>
          <p:nvPr>
            <p:ph type="title"/>
          </p:nvPr>
        </p:nvSpPr>
        <p:spPr/>
        <p:txBody>
          <a:bodyPr>
            <a:normAutofit/>
          </a:bodyPr>
          <a:lstStyle/>
          <a:p>
            <a:r>
              <a:rPr lang="en-US" dirty="0"/>
              <a:t>The ‘Old’ Creed vs the ‘New’ Creed</a:t>
            </a:r>
            <a:br>
              <a:rPr lang="en-US" dirty="0"/>
            </a:br>
            <a:endParaRPr lang="en-US" dirty="0"/>
          </a:p>
        </p:txBody>
      </p:sp>
      <p:sp>
        <p:nvSpPr>
          <p:cNvPr id="3" name="Content Placeholder 2">
            <a:extLst>
              <a:ext uri="{FF2B5EF4-FFF2-40B4-BE49-F238E27FC236}">
                <a16:creationId xmlns:a16="http://schemas.microsoft.com/office/drawing/2014/main" id="{19C4E14B-6DFD-41D9-A8F6-10E6EC8F73E3}"/>
              </a:ext>
            </a:extLst>
          </p:cNvPr>
          <p:cNvSpPr>
            <a:spLocks noGrp="1"/>
          </p:cNvSpPr>
          <p:nvPr>
            <p:ph idx="1"/>
          </p:nvPr>
        </p:nvSpPr>
        <p:spPr>
          <a:xfrm>
            <a:off x="913795" y="2096063"/>
            <a:ext cx="5055205" cy="4465603"/>
          </a:xfrm>
        </p:spPr>
        <p:txBody>
          <a:bodyPr>
            <a:noAutofit/>
          </a:bodyPr>
          <a:lstStyle/>
          <a:p>
            <a:pPr marL="0" indent="0">
              <a:buNone/>
            </a:pPr>
            <a:r>
              <a:rPr lang="en-US" sz="1200" dirty="0">
                <a:highlight>
                  <a:srgbClr val="800080"/>
                </a:highlight>
              </a:rPr>
              <a:t>We believe </a:t>
            </a:r>
            <a:r>
              <a:rPr lang="en-US" sz="1200" dirty="0"/>
              <a:t>(CREDO)in one God, the Father, the Almighty, maker of heaven and earth, and all that is </a:t>
            </a:r>
            <a:r>
              <a:rPr lang="en-US" sz="1200" dirty="0">
                <a:highlight>
                  <a:srgbClr val="800080"/>
                </a:highlight>
              </a:rPr>
              <a:t>seen and unseen </a:t>
            </a:r>
            <a:r>
              <a:rPr lang="en-US" sz="1200" dirty="0"/>
              <a:t>(</a:t>
            </a:r>
            <a:r>
              <a:rPr lang="en-US" sz="1200" dirty="0" err="1"/>
              <a:t>visibilium</a:t>
            </a:r>
            <a:r>
              <a:rPr lang="en-US" sz="1200" dirty="0"/>
              <a:t> omnium et </a:t>
            </a:r>
            <a:r>
              <a:rPr lang="en-US" sz="1200" dirty="0" err="1"/>
              <a:t>invisibilium</a:t>
            </a:r>
            <a:r>
              <a:rPr lang="en-US" sz="1200" dirty="0"/>
              <a:t>).</a:t>
            </a:r>
          </a:p>
          <a:p>
            <a:pPr marL="0" indent="0">
              <a:buNone/>
            </a:pPr>
            <a:r>
              <a:rPr lang="en-US" sz="1200" dirty="0"/>
              <a:t>We believe in one Lord, Jesus Christ, the only Son of God, </a:t>
            </a:r>
            <a:br>
              <a:rPr lang="en-US" sz="1200" dirty="0"/>
            </a:br>
            <a:r>
              <a:rPr lang="en-US" sz="1200" dirty="0"/>
              <a:t>eternally begotten of the Father, God from God, Light from Light,</a:t>
            </a:r>
            <a:br>
              <a:rPr lang="en-US" sz="1200" dirty="0"/>
            </a:br>
            <a:r>
              <a:rPr lang="en-US" sz="1200" dirty="0"/>
              <a:t>true God from true God, begotten, not made, </a:t>
            </a:r>
            <a:br>
              <a:rPr lang="en-US" sz="1200" dirty="0"/>
            </a:br>
            <a:r>
              <a:rPr lang="en-US" sz="1200" dirty="0">
                <a:highlight>
                  <a:srgbClr val="800080"/>
                </a:highlight>
              </a:rPr>
              <a:t>one in Being</a:t>
            </a:r>
            <a:r>
              <a:rPr lang="en-US" sz="1200" dirty="0"/>
              <a:t> (</a:t>
            </a:r>
            <a:r>
              <a:rPr lang="en-US" sz="1200" dirty="0" err="1"/>
              <a:t>consubstantialem</a:t>
            </a:r>
            <a:r>
              <a:rPr lang="en-US" sz="1200" dirty="0"/>
              <a:t>) with the Father.</a:t>
            </a:r>
            <a:br>
              <a:rPr lang="en-US" sz="1200" dirty="0"/>
            </a:br>
            <a:r>
              <a:rPr lang="en-US" sz="1200" dirty="0"/>
              <a:t>Through him all things were made. </a:t>
            </a:r>
          </a:p>
          <a:p>
            <a:pPr marL="0" indent="0">
              <a:buNone/>
            </a:pPr>
            <a:r>
              <a:rPr lang="en-US" sz="1200" dirty="0"/>
              <a:t>For us men and for our salvation he came down from heaven:</a:t>
            </a:r>
          </a:p>
          <a:p>
            <a:pPr marL="0" indent="0">
              <a:buNone/>
            </a:pPr>
            <a:r>
              <a:rPr lang="en-US" sz="1200" dirty="0"/>
              <a:t>by the power of the Holy Spirit he was </a:t>
            </a:r>
            <a:r>
              <a:rPr lang="en-US" sz="1200" dirty="0">
                <a:highlight>
                  <a:srgbClr val="800080"/>
                </a:highlight>
              </a:rPr>
              <a:t>born of</a:t>
            </a:r>
            <a:r>
              <a:rPr lang="en-US" sz="1200" dirty="0"/>
              <a:t> (incarnatus) the Virgin Mary, and became man.</a:t>
            </a:r>
          </a:p>
          <a:p>
            <a:pPr marL="0" indent="0">
              <a:buNone/>
            </a:pPr>
            <a:r>
              <a:rPr lang="en-US" sz="1200" dirty="0"/>
              <a:t>For our sake he was crucified under Pontius Pilate; he suffered, died, and was buried.</a:t>
            </a:r>
          </a:p>
          <a:p>
            <a:pPr marL="0" indent="0">
              <a:buNone/>
            </a:pPr>
            <a:r>
              <a:rPr lang="en-US" sz="1200" dirty="0"/>
              <a:t>On the third day he rose again in fulfillment of the Scriptures; he ascended into heaven and is seated at the right hand of the Father.</a:t>
            </a:r>
          </a:p>
        </p:txBody>
      </p:sp>
      <p:sp>
        <p:nvSpPr>
          <p:cNvPr id="4" name="Content Placeholder 2">
            <a:extLst>
              <a:ext uri="{FF2B5EF4-FFF2-40B4-BE49-F238E27FC236}">
                <a16:creationId xmlns:a16="http://schemas.microsoft.com/office/drawing/2014/main" id="{399419D3-DE7D-4870-8385-ECF686580108}"/>
              </a:ext>
            </a:extLst>
          </p:cNvPr>
          <p:cNvSpPr txBox="1">
            <a:spLocks/>
          </p:cNvSpPr>
          <p:nvPr/>
        </p:nvSpPr>
        <p:spPr>
          <a:xfrm>
            <a:off x="6223000" y="2126261"/>
            <a:ext cx="5055205" cy="3695136"/>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pPr marL="0" indent="0">
              <a:buNone/>
            </a:pPr>
            <a:r>
              <a:rPr lang="en-US" dirty="0"/>
              <a:t>He will come again in glory to judge the living and the dead,</a:t>
            </a:r>
          </a:p>
          <a:p>
            <a:pPr marL="0" indent="0">
              <a:buNone/>
            </a:pPr>
            <a:r>
              <a:rPr lang="en-US" dirty="0"/>
              <a:t>and His kingdom will have no end.</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 believe in the Holy Spirit, the Lord, the giver of life,</a:t>
            </a:r>
          </a:p>
          <a:p>
            <a:pPr marL="0" indent="0">
              <a:buFont typeface="Arial" panose="020B0604020202020204" pitchFamily="34" charset="0"/>
              <a:buNone/>
            </a:pPr>
            <a:r>
              <a:rPr lang="en-US" dirty="0"/>
              <a:t>who proceeds from the Father and the Son.</a:t>
            </a:r>
          </a:p>
          <a:p>
            <a:pPr marL="0" indent="0">
              <a:buFont typeface="Arial" panose="020B0604020202020204" pitchFamily="34" charset="0"/>
              <a:buNone/>
            </a:pPr>
            <a:r>
              <a:rPr lang="en-US" dirty="0"/>
              <a:t>With the Father and the Son he is worshiped and glorified.</a:t>
            </a:r>
          </a:p>
          <a:p>
            <a:pPr marL="0" indent="0">
              <a:buFont typeface="Arial" panose="020B0604020202020204" pitchFamily="34" charset="0"/>
              <a:buNone/>
            </a:pPr>
            <a:r>
              <a:rPr lang="en-US" dirty="0"/>
              <a:t>He has spoken through the Prophets.</a:t>
            </a:r>
          </a:p>
          <a:p>
            <a:pPr marL="0" indent="0">
              <a:buFont typeface="Arial" panose="020B0604020202020204" pitchFamily="34" charset="0"/>
              <a:buNone/>
            </a:pPr>
            <a:endParaRPr lang="en-US" dirty="0"/>
          </a:p>
          <a:p>
            <a:pPr marL="0" indent="0">
              <a:buNone/>
            </a:pPr>
            <a:r>
              <a:rPr lang="en-US" dirty="0"/>
              <a:t>We believe in one holy catholic and apostolic Church. </a:t>
            </a:r>
            <a:r>
              <a:rPr lang="en-US" dirty="0">
                <a:highlight>
                  <a:srgbClr val="800080"/>
                </a:highlight>
              </a:rPr>
              <a:t>We acknowledge </a:t>
            </a:r>
            <a:r>
              <a:rPr lang="en-US" dirty="0"/>
              <a:t>(Confiteor) one baptism for the forgiveness of sins.</a:t>
            </a:r>
          </a:p>
          <a:p>
            <a:pPr marL="0" indent="0">
              <a:buFont typeface="Arial" panose="020B0604020202020204" pitchFamily="34" charset="0"/>
              <a:buNone/>
            </a:pPr>
            <a:r>
              <a:rPr lang="en-US" dirty="0"/>
              <a:t>We look for the resurrection of the dead, and the life of the world to come. Amen</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419808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691C-B180-4D84-A821-9692ABD664B7}"/>
              </a:ext>
            </a:extLst>
          </p:cNvPr>
          <p:cNvSpPr>
            <a:spLocks noGrp="1"/>
          </p:cNvSpPr>
          <p:nvPr>
            <p:ph type="title"/>
          </p:nvPr>
        </p:nvSpPr>
        <p:spPr/>
        <p:txBody>
          <a:bodyPr/>
          <a:lstStyle/>
          <a:p>
            <a:r>
              <a:rPr lang="en-US" dirty="0"/>
              <a:t>In </a:t>
            </a:r>
            <a:r>
              <a:rPr lang="en-US" dirty="0" err="1"/>
              <a:t>latin</a:t>
            </a:r>
            <a:endParaRPr lang="en-US" dirty="0"/>
          </a:p>
        </p:txBody>
      </p:sp>
      <p:sp>
        <p:nvSpPr>
          <p:cNvPr id="3" name="Content Placeholder 2">
            <a:extLst>
              <a:ext uri="{FF2B5EF4-FFF2-40B4-BE49-F238E27FC236}">
                <a16:creationId xmlns:a16="http://schemas.microsoft.com/office/drawing/2014/main" id="{AEAD410E-284F-41B4-88B5-3B7029B45AAE}"/>
              </a:ext>
            </a:extLst>
          </p:cNvPr>
          <p:cNvSpPr>
            <a:spLocks noGrp="1"/>
          </p:cNvSpPr>
          <p:nvPr>
            <p:ph idx="1"/>
          </p:nvPr>
        </p:nvSpPr>
        <p:spPr>
          <a:xfrm>
            <a:off x="913795" y="1813169"/>
            <a:ext cx="10353762" cy="4353169"/>
          </a:xfrm>
        </p:spPr>
        <p:txBody>
          <a:bodyPr>
            <a:normAutofit fontScale="70000" lnSpcReduction="20000"/>
          </a:bodyPr>
          <a:lstStyle/>
          <a:p>
            <a:pPr marL="0" indent="0">
              <a:buNone/>
            </a:pPr>
            <a:r>
              <a:rPr lang="en-US" dirty="0"/>
              <a:t>CREDO in </a:t>
            </a:r>
            <a:r>
              <a:rPr lang="en-US" dirty="0" err="1"/>
              <a:t>unum</a:t>
            </a:r>
            <a:r>
              <a:rPr lang="en-US" dirty="0"/>
              <a:t> Deum, </a:t>
            </a:r>
            <a:r>
              <a:rPr lang="en-US" dirty="0" err="1"/>
              <a:t>Patrem</a:t>
            </a:r>
            <a:r>
              <a:rPr lang="en-US" dirty="0"/>
              <a:t> </a:t>
            </a:r>
            <a:r>
              <a:rPr lang="en-US" dirty="0" err="1"/>
              <a:t>omnipotentem</a:t>
            </a:r>
            <a:r>
              <a:rPr lang="en-US" dirty="0"/>
              <a:t>, </a:t>
            </a:r>
            <a:r>
              <a:rPr lang="en-US" dirty="0" err="1"/>
              <a:t>factorem</a:t>
            </a:r>
            <a:r>
              <a:rPr lang="en-US" dirty="0"/>
              <a:t> </a:t>
            </a:r>
            <a:r>
              <a:rPr lang="en-US" dirty="0" err="1"/>
              <a:t>caeli</a:t>
            </a:r>
            <a:r>
              <a:rPr lang="en-US" dirty="0"/>
              <a:t> et terrae, </a:t>
            </a:r>
            <a:r>
              <a:rPr lang="en-US" dirty="0" err="1"/>
              <a:t>visibilium</a:t>
            </a:r>
            <a:r>
              <a:rPr lang="en-US" dirty="0"/>
              <a:t> omnium et </a:t>
            </a:r>
            <a:r>
              <a:rPr lang="en-US" dirty="0" err="1"/>
              <a:t>invisibilium</a:t>
            </a:r>
            <a:r>
              <a:rPr lang="en-US" dirty="0"/>
              <a:t>.</a:t>
            </a:r>
          </a:p>
          <a:p>
            <a:pPr marL="0" indent="0">
              <a:buNone/>
            </a:pPr>
            <a:r>
              <a:rPr lang="en-US" dirty="0"/>
              <a:t>Et in </a:t>
            </a:r>
            <a:r>
              <a:rPr lang="en-US" dirty="0" err="1"/>
              <a:t>unum</a:t>
            </a:r>
            <a:r>
              <a:rPr lang="en-US" dirty="0"/>
              <a:t> </a:t>
            </a:r>
            <a:r>
              <a:rPr lang="en-US" dirty="0" err="1"/>
              <a:t>Dominum</a:t>
            </a:r>
            <a:r>
              <a:rPr lang="en-US" dirty="0"/>
              <a:t> </a:t>
            </a:r>
            <a:r>
              <a:rPr lang="en-US" dirty="0" err="1"/>
              <a:t>Iesum</a:t>
            </a:r>
            <a:r>
              <a:rPr lang="en-US" dirty="0"/>
              <a:t> Christum, </a:t>
            </a:r>
            <a:r>
              <a:rPr lang="en-US" dirty="0" err="1"/>
              <a:t>Filium</a:t>
            </a:r>
            <a:r>
              <a:rPr lang="en-US" dirty="0"/>
              <a:t> Dei </a:t>
            </a:r>
            <a:r>
              <a:rPr lang="en-US" dirty="0" err="1"/>
              <a:t>unigenitum</a:t>
            </a:r>
            <a:r>
              <a:rPr lang="en-US" dirty="0"/>
              <a:t>, et ex </a:t>
            </a:r>
            <a:r>
              <a:rPr lang="en-US" dirty="0" err="1"/>
              <a:t>Patre</a:t>
            </a:r>
            <a:r>
              <a:rPr lang="en-US" dirty="0"/>
              <a:t> </a:t>
            </a:r>
            <a:r>
              <a:rPr lang="en-US" dirty="0" err="1"/>
              <a:t>natum</a:t>
            </a:r>
            <a:r>
              <a:rPr lang="en-US" dirty="0"/>
              <a:t> ante omnia saecula. Deum de Deo, Lumen de Lumine, Deum </a:t>
            </a:r>
            <a:r>
              <a:rPr lang="en-US" dirty="0" err="1"/>
              <a:t>verum</a:t>
            </a:r>
            <a:r>
              <a:rPr lang="en-US" dirty="0"/>
              <a:t> de Deo </a:t>
            </a:r>
            <a:r>
              <a:rPr lang="en-US" dirty="0" err="1"/>
              <a:t>vero</a:t>
            </a:r>
            <a:r>
              <a:rPr lang="en-US" dirty="0"/>
              <a:t>, </a:t>
            </a:r>
            <a:r>
              <a:rPr lang="en-US" dirty="0" err="1"/>
              <a:t>genitum</a:t>
            </a:r>
            <a:r>
              <a:rPr lang="en-US" dirty="0"/>
              <a:t> non factum, </a:t>
            </a:r>
            <a:r>
              <a:rPr lang="en-US" dirty="0" err="1"/>
              <a:t>consubstantialem</a:t>
            </a:r>
            <a:r>
              <a:rPr lang="en-US" dirty="0"/>
              <a:t> Patri; per </a:t>
            </a:r>
            <a:r>
              <a:rPr lang="en-US" dirty="0" err="1"/>
              <a:t>quem</a:t>
            </a:r>
            <a:r>
              <a:rPr lang="en-US" dirty="0"/>
              <a:t> omnia </a:t>
            </a:r>
            <a:r>
              <a:rPr lang="en-US" dirty="0" err="1"/>
              <a:t>facta</a:t>
            </a:r>
            <a:r>
              <a:rPr lang="en-US" dirty="0"/>
              <a:t> sunt.</a:t>
            </a:r>
          </a:p>
          <a:p>
            <a:pPr marL="0" indent="0">
              <a:buNone/>
            </a:pPr>
            <a:r>
              <a:rPr lang="en-US" dirty="0"/>
              <a:t>Qui propter </a:t>
            </a:r>
            <a:r>
              <a:rPr lang="en-US" dirty="0" err="1"/>
              <a:t>nos</a:t>
            </a:r>
            <a:r>
              <a:rPr lang="en-US" dirty="0"/>
              <a:t> </a:t>
            </a:r>
            <a:r>
              <a:rPr lang="en-US" dirty="0" err="1"/>
              <a:t>homines</a:t>
            </a:r>
            <a:r>
              <a:rPr lang="en-US" dirty="0"/>
              <a:t> et propter </a:t>
            </a:r>
            <a:r>
              <a:rPr lang="en-US" dirty="0" err="1"/>
              <a:t>nostram</a:t>
            </a:r>
            <a:r>
              <a:rPr lang="en-US" dirty="0"/>
              <a:t> </a:t>
            </a:r>
            <a:r>
              <a:rPr lang="en-US" dirty="0" err="1"/>
              <a:t>salutem</a:t>
            </a:r>
            <a:r>
              <a:rPr lang="en-US" dirty="0"/>
              <a:t> </a:t>
            </a:r>
            <a:r>
              <a:rPr lang="en-US" dirty="0" err="1"/>
              <a:t>descendit</a:t>
            </a:r>
            <a:r>
              <a:rPr lang="en-US" dirty="0"/>
              <a:t> de </a:t>
            </a:r>
            <a:r>
              <a:rPr lang="en-US" dirty="0" err="1"/>
              <a:t>caelis</a:t>
            </a:r>
            <a:r>
              <a:rPr lang="en-US" dirty="0"/>
              <a:t>. Et incarnatus </a:t>
            </a:r>
            <a:r>
              <a:rPr lang="en-US" dirty="0" err="1"/>
              <a:t>est</a:t>
            </a:r>
            <a:r>
              <a:rPr lang="en-US" dirty="0"/>
              <a:t> de </a:t>
            </a:r>
            <a:r>
              <a:rPr lang="en-US" dirty="0" err="1"/>
              <a:t>Spiritu</a:t>
            </a:r>
            <a:r>
              <a:rPr lang="en-US" dirty="0"/>
              <a:t> Sancto ex Maria </a:t>
            </a:r>
            <a:r>
              <a:rPr lang="en-US" dirty="0" err="1"/>
              <a:t>Virgine</a:t>
            </a:r>
            <a:r>
              <a:rPr lang="en-US" dirty="0"/>
              <a:t>, et homo </a:t>
            </a:r>
            <a:r>
              <a:rPr lang="en-US" dirty="0" err="1"/>
              <a:t>factus</a:t>
            </a:r>
            <a:r>
              <a:rPr lang="en-US" dirty="0"/>
              <a:t> est.</a:t>
            </a:r>
          </a:p>
          <a:p>
            <a:pPr marL="0" indent="0">
              <a:buNone/>
            </a:pPr>
            <a:r>
              <a:rPr lang="en-US" dirty="0" err="1"/>
              <a:t>Crucifixus</a:t>
            </a:r>
            <a:r>
              <a:rPr lang="en-US" dirty="0"/>
              <a:t> </a:t>
            </a:r>
            <a:r>
              <a:rPr lang="en-US" dirty="0" err="1"/>
              <a:t>etiam</a:t>
            </a:r>
            <a:r>
              <a:rPr lang="en-US" dirty="0"/>
              <a:t> pro nobis sub </a:t>
            </a:r>
            <a:r>
              <a:rPr lang="en-US" dirty="0" err="1"/>
              <a:t>Pontio</a:t>
            </a:r>
            <a:r>
              <a:rPr lang="en-US" dirty="0"/>
              <a:t> Pilato, passus et </a:t>
            </a:r>
            <a:r>
              <a:rPr lang="en-US" dirty="0" err="1"/>
              <a:t>sepultus</a:t>
            </a:r>
            <a:r>
              <a:rPr lang="en-US" dirty="0"/>
              <a:t> </a:t>
            </a:r>
            <a:r>
              <a:rPr lang="en-US" dirty="0" err="1"/>
              <a:t>est</a:t>
            </a:r>
            <a:r>
              <a:rPr lang="en-US" dirty="0"/>
              <a:t>, et </a:t>
            </a:r>
            <a:r>
              <a:rPr lang="en-US" dirty="0" err="1"/>
              <a:t>resurrexit</a:t>
            </a:r>
            <a:r>
              <a:rPr lang="en-US" dirty="0"/>
              <a:t> </a:t>
            </a:r>
            <a:r>
              <a:rPr lang="en-US" dirty="0" err="1"/>
              <a:t>tertia</a:t>
            </a:r>
            <a:r>
              <a:rPr lang="en-US" dirty="0"/>
              <a:t> die, </a:t>
            </a:r>
            <a:r>
              <a:rPr lang="en-US" dirty="0" err="1"/>
              <a:t>secundum</a:t>
            </a:r>
            <a:r>
              <a:rPr lang="en-US" dirty="0"/>
              <a:t> Scripturas, et </a:t>
            </a:r>
            <a:r>
              <a:rPr lang="en-US" dirty="0" err="1"/>
              <a:t>ascendit</a:t>
            </a:r>
            <a:r>
              <a:rPr lang="en-US" dirty="0"/>
              <a:t> in </a:t>
            </a:r>
            <a:r>
              <a:rPr lang="en-US" dirty="0" err="1"/>
              <a:t>caelum</a:t>
            </a:r>
            <a:r>
              <a:rPr lang="en-US" dirty="0"/>
              <a:t>, </a:t>
            </a:r>
            <a:r>
              <a:rPr lang="en-US" dirty="0" err="1"/>
              <a:t>sedet</a:t>
            </a:r>
            <a:r>
              <a:rPr lang="en-US" dirty="0"/>
              <a:t> ad </a:t>
            </a:r>
            <a:r>
              <a:rPr lang="en-US" dirty="0" err="1"/>
              <a:t>dexteram</a:t>
            </a:r>
            <a:r>
              <a:rPr lang="en-US" dirty="0"/>
              <a:t> </a:t>
            </a:r>
            <a:r>
              <a:rPr lang="en-US" dirty="0" err="1"/>
              <a:t>Patris</a:t>
            </a:r>
            <a:r>
              <a:rPr lang="en-US" dirty="0"/>
              <a:t>.</a:t>
            </a:r>
          </a:p>
          <a:p>
            <a:pPr marL="0" indent="0">
              <a:buNone/>
            </a:pPr>
            <a:r>
              <a:rPr lang="en-US" dirty="0"/>
              <a:t>Et </a:t>
            </a:r>
            <a:r>
              <a:rPr lang="en-US" dirty="0" err="1"/>
              <a:t>iterum</a:t>
            </a:r>
            <a:r>
              <a:rPr lang="en-US" dirty="0"/>
              <a:t> </a:t>
            </a:r>
            <a:r>
              <a:rPr lang="en-US" dirty="0" err="1"/>
              <a:t>venturus</a:t>
            </a:r>
            <a:r>
              <a:rPr lang="en-US" dirty="0"/>
              <a:t> </a:t>
            </a:r>
            <a:r>
              <a:rPr lang="en-US" dirty="0" err="1"/>
              <a:t>est</a:t>
            </a:r>
            <a:r>
              <a:rPr lang="en-US" dirty="0"/>
              <a:t> cum </a:t>
            </a:r>
            <a:r>
              <a:rPr lang="en-US" dirty="0" err="1"/>
              <a:t>gloria</a:t>
            </a:r>
            <a:r>
              <a:rPr lang="en-US" dirty="0"/>
              <a:t>, </a:t>
            </a:r>
            <a:r>
              <a:rPr lang="en-US" dirty="0" err="1"/>
              <a:t>iudicare</a:t>
            </a:r>
            <a:r>
              <a:rPr lang="en-US" dirty="0"/>
              <a:t> </a:t>
            </a:r>
            <a:r>
              <a:rPr lang="en-US" dirty="0" err="1"/>
              <a:t>vivos</a:t>
            </a:r>
            <a:r>
              <a:rPr lang="en-US" dirty="0"/>
              <a:t> et </a:t>
            </a:r>
            <a:r>
              <a:rPr lang="en-US" dirty="0" err="1"/>
              <a:t>mortuos</a:t>
            </a:r>
            <a:r>
              <a:rPr lang="en-US" dirty="0"/>
              <a:t>, </a:t>
            </a:r>
            <a:r>
              <a:rPr lang="en-US" dirty="0" err="1"/>
              <a:t>cuius</a:t>
            </a:r>
            <a:r>
              <a:rPr lang="en-US" dirty="0"/>
              <a:t> </a:t>
            </a:r>
            <a:r>
              <a:rPr lang="en-US" dirty="0" err="1"/>
              <a:t>regni</a:t>
            </a:r>
            <a:r>
              <a:rPr lang="en-US" dirty="0"/>
              <a:t> non </a:t>
            </a:r>
            <a:r>
              <a:rPr lang="en-US" dirty="0" err="1"/>
              <a:t>erit</a:t>
            </a:r>
            <a:r>
              <a:rPr lang="en-US" dirty="0"/>
              <a:t> </a:t>
            </a:r>
            <a:r>
              <a:rPr lang="en-US" dirty="0" err="1"/>
              <a:t>finis</a:t>
            </a:r>
            <a:r>
              <a:rPr lang="en-US" dirty="0"/>
              <a:t>.</a:t>
            </a:r>
          </a:p>
          <a:p>
            <a:pPr marL="0" indent="0">
              <a:buNone/>
            </a:pPr>
            <a:r>
              <a:rPr lang="en-US" dirty="0"/>
              <a:t>Et in </a:t>
            </a:r>
            <a:r>
              <a:rPr lang="en-US" dirty="0" err="1"/>
              <a:t>Spiritum</a:t>
            </a:r>
            <a:r>
              <a:rPr lang="en-US" dirty="0"/>
              <a:t> Sanctum, </a:t>
            </a:r>
            <a:r>
              <a:rPr lang="en-US" dirty="0" err="1"/>
              <a:t>Dominum</a:t>
            </a:r>
            <a:r>
              <a:rPr lang="en-US" dirty="0"/>
              <a:t> et </a:t>
            </a:r>
            <a:r>
              <a:rPr lang="en-US" dirty="0" err="1"/>
              <a:t>vivificantem</a:t>
            </a:r>
            <a:r>
              <a:rPr lang="en-US" dirty="0"/>
              <a:t>, qui ex </a:t>
            </a:r>
            <a:r>
              <a:rPr lang="en-US" dirty="0" err="1"/>
              <a:t>Patre</a:t>
            </a:r>
            <a:r>
              <a:rPr lang="en-US" dirty="0"/>
              <a:t> Filioque </a:t>
            </a:r>
            <a:r>
              <a:rPr lang="en-US" dirty="0" err="1"/>
              <a:t>procedit</a:t>
            </a:r>
            <a:r>
              <a:rPr lang="en-US" dirty="0"/>
              <a:t>.</a:t>
            </a:r>
          </a:p>
          <a:p>
            <a:pPr marL="0" indent="0">
              <a:buNone/>
            </a:pPr>
            <a:r>
              <a:rPr lang="en-US" dirty="0"/>
              <a:t>Qui cum </a:t>
            </a:r>
            <a:r>
              <a:rPr lang="en-US" dirty="0" err="1"/>
              <a:t>Patre</a:t>
            </a:r>
            <a:r>
              <a:rPr lang="en-US" dirty="0"/>
              <a:t> et </a:t>
            </a:r>
            <a:r>
              <a:rPr lang="en-US" dirty="0" err="1"/>
              <a:t>Filio</a:t>
            </a:r>
            <a:r>
              <a:rPr lang="en-US" dirty="0"/>
              <a:t> simul </a:t>
            </a:r>
            <a:r>
              <a:rPr lang="en-US" dirty="0" err="1"/>
              <a:t>adoratur</a:t>
            </a:r>
            <a:r>
              <a:rPr lang="en-US" dirty="0"/>
              <a:t> et </a:t>
            </a:r>
            <a:r>
              <a:rPr lang="en-US" dirty="0" err="1"/>
              <a:t>conglorificatur</a:t>
            </a:r>
            <a:r>
              <a:rPr lang="en-US" dirty="0"/>
              <a:t>: qui </a:t>
            </a:r>
            <a:r>
              <a:rPr lang="en-US" dirty="0" err="1"/>
              <a:t>locutus</a:t>
            </a:r>
            <a:r>
              <a:rPr lang="en-US" dirty="0"/>
              <a:t> </a:t>
            </a:r>
            <a:r>
              <a:rPr lang="en-US" dirty="0" err="1"/>
              <a:t>est</a:t>
            </a:r>
            <a:r>
              <a:rPr lang="en-US" dirty="0"/>
              <a:t> per </a:t>
            </a:r>
            <a:r>
              <a:rPr lang="en-US" dirty="0" err="1"/>
              <a:t>prophetas</a:t>
            </a:r>
            <a:r>
              <a:rPr lang="en-US" dirty="0"/>
              <a:t>.</a:t>
            </a:r>
          </a:p>
          <a:p>
            <a:pPr marL="0" indent="0">
              <a:buNone/>
            </a:pPr>
            <a:r>
              <a:rPr lang="en-US" dirty="0"/>
              <a:t>Et </a:t>
            </a:r>
            <a:r>
              <a:rPr lang="en-US" dirty="0" err="1"/>
              <a:t>unam</a:t>
            </a:r>
            <a:r>
              <a:rPr lang="en-US" dirty="0"/>
              <a:t>, </a:t>
            </a:r>
            <a:r>
              <a:rPr lang="en-US" dirty="0" err="1"/>
              <a:t>sanctam</a:t>
            </a:r>
            <a:r>
              <a:rPr lang="en-US" dirty="0"/>
              <a:t>, </a:t>
            </a:r>
            <a:r>
              <a:rPr lang="en-US" dirty="0" err="1"/>
              <a:t>catholicam</a:t>
            </a:r>
            <a:r>
              <a:rPr lang="en-US" dirty="0"/>
              <a:t> et </a:t>
            </a:r>
            <a:r>
              <a:rPr lang="en-US" dirty="0" err="1"/>
              <a:t>apostolicam</a:t>
            </a:r>
            <a:r>
              <a:rPr lang="en-US" dirty="0"/>
              <a:t> </a:t>
            </a:r>
            <a:r>
              <a:rPr lang="en-US" dirty="0" err="1"/>
              <a:t>Ecclesiam</a:t>
            </a:r>
            <a:r>
              <a:rPr lang="en-US" dirty="0"/>
              <a:t>.</a:t>
            </a:r>
          </a:p>
          <a:p>
            <a:pPr marL="0" indent="0">
              <a:buNone/>
            </a:pPr>
            <a:r>
              <a:rPr lang="en-US" dirty="0"/>
              <a:t>Confiteor </a:t>
            </a:r>
            <a:r>
              <a:rPr lang="en-US" dirty="0" err="1"/>
              <a:t>unum</a:t>
            </a:r>
            <a:r>
              <a:rPr lang="en-US" dirty="0"/>
              <a:t> </a:t>
            </a:r>
            <a:r>
              <a:rPr lang="en-US" dirty="0" err="1"/>
              <a:t>baptisma</a:t>
            </a:r>
            <a:r>
              <a:rPr lang="en-US" dirty="0"/>
              <a:t> in </a:t>
            </a:r>
            <a:r>
              <a:rPr lang="en-US" dirty="0" err="1"/>
              <a:t>remissionem</a:t>
            </a:r>
            <a:r>
              <a:rPr lang="en-US" dirty="0"/>
              <a:t> </a:t>
            </a:r>
            <a:r>
              <a:rPr lang="en-US" dirty="0" err="1"/>
              <a:t>peccatorum</a:t>
            </a:r>
            <a:r>
              <a:rPr lang="en-US" dirty="0"/>
              <a:t>. Et </a:t>
            </a:r>
            <a:r>
              <a:rPr lang="en-US" dirty="0" err="1"/>
              <a:t>expecto</a:t>
            </a:r>
            <a:r>
              <a:rPr lang="en-US" dirty="0"/>
              <a:t> </a:t>
            </a:r>
            <a:r>
              <a:rPr lang="en-US" dirty="0" err="1"/>
              <a:t>resurrectionem</a:t>
            </a:r>
            <a:r>
              <a:rPr lang="en-US" dirty="0"/>
              <a:t> </a:t>
            </a:r>
            <a:r>
              <a:rPr lang="en-US" dirty="0" err="1"/>
              <a:t>mortuorum</a:t>
            </a:r>
            <a:r>
              <a:rPr lang="en-US" dirty="0"/>
              <a:t>, et </a:t>
            </a:r>
            <a:r>
              <a:rPr lang="en-US" dirty="0" err="1"/>
              <a:t>vitam</a:t>
            </a:r>
            <a:r>
              <a:rPr lang="en-US" dirty="0"/>
              <a:t> venturi </a:t>
            </a:r>
            <a:r>
              <a:rPr lang="en-US" dirty="0" err="1"/>
              <a:t>saeculi</a:t>
            </a:r>
            <a:r>
              <a:rPr lang="en-US" dirty="0"/>
              <a:t>. Amen.</a:t>
            </a:r>
          </a:p>
        </p:txBody>
      </p:sp>
    </p:spTree>
    <p:extLst>
      <p:ext uri="{BB962C8B-B14F-4D97-AF65-F5344CB8AC3E}">
        <p14:creationId xmlns:p14="http://schemas.microsoft.com/office/powerpoint/2010/main" val="2688724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2847-C333-4045-BECA-B1F2EB459902}"/>
              </a:ext>
            </a:extLst>
          </p:cNvPr>
          <p:cNvSpPr>
            <a:spLocks noGrp="1"/>
          </p:cNvSpPr>
          <p:nvPr>
            <p:ph type="title"/>
          </p:nvPr>
        </p:nvSpPr>
        <p:spPr/>
        <p:txBody>
          <a:bodyPr/>
          <a:lstStyle/>
          <a:p>
            <a:r>
              <a:rPr lang="en-US" dirty="0"/>
              <a:t>Importance of the creed</a:t>
            </a:r>
          </a:p>
        </p:txBody>
      </p:sp>
      <p:sp>
        <p:nvSpPr>
          <p:cNvPr id="3" name="Content Placeholder 2">
            <a:extLst>
              <a:ext uri="{FF2B5EF4-FFF2-40B4-BE49-F238E27FC236}">
                <a16:creationId xmlns:a16="http://schemas.microsoft.com/office/drawing/2014/main" id="{CD625DA1-9F2F-4245-950B-11A14D755AB3}"/>
              </a:ext>
            </a:extLst>
          </p:cNvPr>
          <p:cNvSpPr>
            <a:spLocks noGrp="1"/>
          </p:cNvSpPr>
          <p:nvPr>
            <p:ph idx="1"/>
          </p:nvPr>
        </p:nvSpPr>
        <p:spPr/>
        <p:txBody>
          <a:bodyPr>
            <a:normAutofit/>
          </a:bodyPr>
          <a:lstStyle/>
          <a:p>
            <a:pPr marL="0" lvl="0" indent="0">
              <a:buNone/>
            </a:pPr>
            <a:r>
              <a:rPr lang="en-US" dirty="0"/>
              <a:t>According to St. Thomas Aquinas, there are FOUR good effects of our faith:</a:t>
            </a:r>
          </a:p>
          <a:p>
            <a:pPr marL="457200" indent="-457200">
              <a:buFont typeface="+mj-lt"/>
              <a:buAutoNum type="arabicPeriod"/>
            </a:pPr>
            <a:r>
              <a:rPr lang="en-US" dirty="0"/>
              <a:t> Through faith the soul is united to God, and by it there is between the soul and God a union akin to marriage (Hosea 2:20). </a:t>
            </a:r>
          </a:p>
          <a:p>
            <a:pPr marL="457200" indent="-457200">
              <a:buFont typeface="+mj-lt"/>
              <a:buAutoNum type="arabicPeriod"/>
            </a:pPr>
            <a:r>
              <a:rPr lang="en-US" dirty="0"/>
              <a:t>Eternal life is already begun in us; for eternal life is nothing else than knowing God</a:t>
            </a:r>
          </a:p>
          <a:p>
            <a:pPr marL="457200" indent="-457200">
              <a:buFont typeface="+mj-lt"/>
              <a:buAutoNum type="arabicPeriod"/>
            </a:pPr>
            <a:r>
              <a:rPr lang="en-US" dirty="0"/>
              <a:t>The right direction for our lives. “The just man lives by faith (Hab:2:4)</a:t>
            </a:r>
          </a:p>
          <a:p>
            <a:pPr marL="457200" indent="-457200">
              <a:buFont typeface="+mj-lt"/>
              <a:buAutoNum type="arabicPeriod"/>
            </a:pPr>
            <a:r>
              <a:rPr lang="en-US" dirty="0"/>
              <a:t>By faith we overcome temptations. “The holy ones by faith conquered kingdoms” Heb. 11:33</a:t>
            </a:r>
          </a:p>
        </p:txBody>
      </p:sp>
    </p:spTree>
    <p:extLst>
      <p:ext uri="{BB962C8B-B14F-4D97-AF65-F5344CB8AC3E}">
        <p14:creationId xmlns:p14="http://schemas.microsoft.com/office/powerpoint/2010/main" val="1592413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ED799-0CB1-45F5-A3F1-DD1FE0032CE3}"/>
              </a:ext>
            </a:extLst>
          </p:cNvPr>
          <p:cNvSpPr>
            <a:spLocks noGrp="1"/>
          </p:cNvSpPr>
          <p:nvPr>
            <p:ph type="title"/>
          </p:nvPr>
        </p:nvSpPr>
        <p:spPr/>
        <p:txBody>
          <a:bodyPr>
            <a:normAutofit/>
          </a:bodyPr>
          <a:lstStyle/>
          <a:p>
            <a:r>
              <a:rPr lang="en-US" dirty="0"/>
              <a:t>Discussion</a:t>
            </a:r>
            <a:br>
              <a:rPr lang="en-US" dirty="0"/>
            </a:br>
            <a:endParaRPr lang="en-US" dirty="0"/>
          </a:p>
        </p:txBody>
      </p:sp>
      <p:sp>
        <p:nvSpPr>
          <p:cNvPr id="3" name="Content Placeholder 2">
            <a:extLst>
              <a:ext uri="{FF2B5EF4-FFF2-40B4-BE49-F238E27FC236}">
                <a16:creationId xmlns:a16="http://schemas.microsoft.com/office/drawing/2014/main" id="{19C4E14B-6DFD-41D9-A8F6-10E6EC8F73E3}"/>
              </a:ext>
            </a:extLst>
          </p:cNvPr>
          <p:cNvSpPr>
            <a:spLocks noGrp="1"/>
          </p:cNvSpPr>
          <p:nvPr>
            <p:ph idx="1"/>
          </p:nvPr>
        </p:nvSpPr>
        <p:spPr/>
        <p:txBody>
          <a:bodyPr>
            <a:normAutofit/>
          </a:bodyPr>
          <a:lstStyle/>
          <a:p>
            <a:r>
              <a:rPr lang="en-US" dirty="0"/>
              <a:t>How is this true/not true? “What you believe matters”</a:t>
            </a:r>
          </a:p>
          <a:p>
            <a:r>
              <a:rPr lang="en-US" dirty="0"/>
              <a:t>Do you think the changes in the English translation have helped people better understand our faith?</a:t>
            </a:r>
          </a:p>
          <a:p>
            <a:r>
              <a:rPr lang="en-US" dirty="0"/>
              <a:t>Has learning about the creeds changed your understanding of God? The faith? How?</a:t>
            </a:r>
          </a:p>
          <a:p>
            <a:r>
              <a:rPr lang="en-US" dirty="0"/>
              <a:t>What could be a modern heresy in relation to our understanding of what we are professing?</a:t>
            </a:r>
          </a:p>
        </p:txBody>
      </p:sp>
    </p:spTree>
    <p:extLst>
      <p:ext uri="{BB962C8B-B14F-4D97-AF65-F5344CB8AC3E}">
        <p14:creationId xmlns:p14="http://schemas.microsoft.com/office/powerpoint/2010/main" val="888509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58B6-6AFF-4113-A95F-4329ACB89EE9}"/>
              </a:ext>
            </a:extLst>
          </p:cNvPr>
          <p:cNvSpPr>
            <a:spLocks noGrp="1"/>
          </p:cNvSpPr>
          <p:nvPr>
            <p:ph type="title"/>
          </p:nvPr>
        </p:nvSpPr>
        <p:spPr/>
        <p:txBody>
          <a:bodyPr/>
          <a:lstStyle/>
          <a:p>
            <a:r>
              <a:rPr lang="en-US" dirty="0"/>
              <a:t>Apostles’ creed</a:t>
            </a:r>
          </a:p>
        </p:txBody>
      </p:sp>
      <p:sp>
        <p:nvSpPr>
          <p:cNvPr id="3" name="Content Placeholder 2">
            <a:extLst>
              <a:ext uri="{FF2B5EF4-FFF2-40B4-BE49-F238E27FC236}">
                <a16:creationId xmlns:a16="http://schemas.microsoft.com/office/drawing/2014/main" id="{41628880-54C2-4BA2-9D46-887FB957751E}"/>
              </a:ext>
            </a:extLst>
          </p:cNvPr>
          <p:cNvSpPr>
            <a:spLocks noGrp="1"/>
          </p:cNvSpPr>
          <p:nvPr>
            <p:ph idx="1"/>
          </p:nvPr>
        </p:nvSpPr>
        <p:spPr>
          <a:xfrm>
            <a:off x="913795" y="1803401"/>
            <a:ext cx="10353762" cy="4682066"/>
          </a:xfrm>
        </p:spPr>
        <p:txBody>
          <a:bodyPr>
            <a:normAutofit fontScale="62500" lnSpcReduction="20000"/>
          </a:bodyPr>
          <a:lstStyle/>
          <a:p>
            <a:pPr marL="0" indent="0" algn="ctr">
              <a:lnSpc>
                <a:spcPct val="200000"/>
              </a:lnSpc>
              <a:spcAft>
                <a:spcPts val="600"/>
              </a:spcAft>
              <a:buNone/>
            </a:pPr>
            <a:r>
              <a:rPr lang="en-US" b="1" dirty="0">
                <a:effectLst/>
              </a:rPr>
              <a:t>I believe in God</a:t>
            </a:r>
            <a:r>
              <a:rPr lang="en-US" dirty="0">
                <a:effectLst/>
              </a:rPr>
              <a:t>, the Father Almighty, Creator of Heaven and earth; </a:t>
            </a:r>
            <a:br>
              <a:rPr lang="en-US" dirty="0"/>
            </a:br>
            <a:r>
              <a:rPr lang="en-US" dirty="0">
                <a:effectLst/>
              </a:rPr>
              <a:t>and in Jesus Christ, His only Son Our Lord, </a:t>
            </a:r>
            <a:br>
              <a:rPr lang="en-US" dirty="0"/>
            </a:br>
            <a:r>
              <a:rPr lang="en-US" dirty="0">
                <a:effectLst/>
              </a:rPr>
              <a:t>Who was conceived by the Holy Spirit, born of the Virgin Mary, </a:t>
            </a:r>
            <a:br>
              <a:rPr lang="en-US" dirty="0">
                <a:effectLst/>
              </a:rPr>
            </a:br>
            <a:r>
              <a:rPr lang="en-US" dirty="0">
                <a:effectLst/>
              </a:rPr>
              <a:t>suffered under Pontius Pilate, was crucified, died, and was buried. </a:t>
            </a:r>
            <a:br>
              <a:rPr lang="en-US" dirty="0"/>
            </a:br>
            <a:r>
              <a:rPr lang="en-US" dirty="0">
                <a:effectLst/>
              </a:rPr>
              <a:t>He descended into Hell; the third day He rose again from the dead; </a:t>
            </a:r>
            <a:br>
              <a:rPr lang="en-US" dirty="0"/>
            </a:br>
            <a:r>
              <a:rPr lang="en-US" dirty="0">
                <a:effectLst/>
              </a:rPr>
              <a:t>He ascended into Heaven, and sits at the right hand of God, the Father almighty; </a:t>
            </a:r>
            <a:br>
              <a:rPr lang="en-US" dirty="0">
                <a:effectLst/>
              </a:rPr>
            </a:br>
            <a:r>
              <a:rPr lang="en-US" dirty="0">
                <a:effectLst/>
              </a:rPr>
              <a:t>from thence He shall come to judge the living and the dead. </a:t>
            </a:r>
            <a:br>
              <a:rPr lang="en-US" dirty="0"/>
            </a:br>
            <a:r>
              <a:rPr lang="en-US" dirty="0">
                <a:effectLst/>
              </a:rPr>
              <a:t>I believe in the Holy Spirit, </a:t>
            </a:r>
            <a:br>
              <a:rPr lang="en-US" dirty="0">
                <a:effectLst/>
              </a:rPr>
            </a:br>
            <a:r>
              <a:rPr lang="en-US" dirty="0">
                <a:effectLst/>
              </a:rPr>
              <a:t>the holy Catholic Church, </a:t>
            </a:r>
            <a:br>
              <a:rPr lang="en-US" dirty="0">
                <a:effectLst/>
              </a:rPr>
            </a:br>
            <a:r>
              <a:rPr lang="en-US" dirty="0">
                <a:effectLst/>
              </a:rPr>
              <a:t>the communion of saints, </a:t>
            </a:r>
            <a:br>
              <a:rPr lang="en-US" dirty="0">
                <a:effectLst/>
              </a:rPr>
            </a:br>
            <a:r>
              <a:rPr lang="en-US" dirty="0">
                <a:effectLst/>
              </a:rPr>
              <a:t>the forgiveness of sins, </a:t>
            </a:r>
            <a:br>
              <a:rPr lang="en-US" dirty="0">
                <a:effectLst/>
              </a:rPr>
            </a:br>
            <a:r>
              <a:rPr lang="en-US" dirty="0">
                <a:effectLst/>
              </a:rPr>
              <a:t>the resurrection of the body</a:t>
            </a:r>
            <a:br>
              <a:rPr lang="en-US" dirty="0">
                <a:effectLst/>
              </a:rPr>
            </a:br>
            <a:r>
              <a:rPr lang="en-US" dirty="0">
                <a:effectLst/>
              </a:rPr>
              <a:t> and life everlasting. </a:t>
            </a:r>
            <a:endParaRPr lang="en-US" dirty="0"/>
          </a:p>
        </p:txBody>
      </p:sp>
    </p:spTree>
    <p:extLst>
      <p:ext uri="{BB962C8B-B14F-4D97-AF65-F5344CB8AC3E}">
        <p14:creationId xmlns:p14="http://schemas.microsoft.com/office/powerpoint/2010/main" val="1915885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1980740" y="635359"/>
            <a:ext cx="8226361" cy="614335"/>
          </a:xfrm>
          <a:prstGeom prst="rect">
            <a:avLst/>
          </a:prstGeom>
        </p:spPr>
        <p:txBody>
          <a:bodyPr vert="horz" lIns="91440" tIns="45720" rIns="91440" bIns="45720" rtlCol="0" anchor="ctr">
            <a:normAutofit/>
          </a:bodyPr>
          <a:lstStyle/>
          <a:p>
            <a:pPr algn="ctr" defTabSz="914400">
              <a:lnSpc>
                <a:spcPct val="90000"/>
              </a:lnSpc>
              <a:spcBef>
                <a:spcPct val="0"/>
              </a:spcBef>
            </a:pPr>
            <a:r>
              <a:rPr lang="en-US" sz="3400" b="1" cap="all" dirty="0">
                <a:effectLst>
                  <a:outerShdw blurRad="50800" dist="63500" dir="2700000" algn="tl" rotWithShape="0">
                    <a:srgbClr val="000000">
                      <a:alpha val="48000"/>
                    </a:srgbClr>
                  </a:outerShdw>
                </a:effectLst>
                <a:latin typeface="+mj-lt"/>
                <a:ea typeface="+mj-ea"/>
                <a:cs typeface="+mj-cs"/>
              </a:rPr>
              <a:t>Arianism/Council of </a:t>
            </a:r>
            <a:r>
              <a:rPr lang="en-US" sz="3400" b="1" cap="all" dirty="0" err="1">
                <a:effectLst>
                  <a:outerShdw blurRad="50800" dist="63500" dir="2700000" algn="tl" rotWithShape="0">
                    <a:srgbClr val="000000">
                      <a:alpha val="48000"/>
                    </a:srgbClr>
                  </a:outerShdw>
                </a:effectLst>
                <a:latin typeface="+mj-lt"/>
                <a:ea typeface="+mj-ea"/>
                <a:cs typeface="+mj-cs"/>
              </a:rPr>
              <a:t>Nicea</a:t>
            </a:r>
            <a:r>
              <a:rPr lang="en-US" sz="3400" b="1" cap="all" dirty="0">
                <a:effectLst>
                  <a:outerShdw blurRad="50800" dist="63500" dir="2700000" algn="tl" rotWithShape="0">
                    <a:srgbClr val="000000">
                      <a:alpha val="48000"/>
                    </a:srgbClr>
                  </a:outerShdw>
                </a:effectLst>
                <a:latin typeface="+mj-lt"/>
                <a:ea typeface="+mj-ea"/>
                <a:cs typeface="+mj-cs"/>
              </a:rPr>
              <a:t> I</a:t>
            </a:r>
          </a:p>
        </p:txBody>
      </p:sp>
      <p:sp>
        <p:nvSpPr>
          <p:cNvPr id="93" name="CustomShape 2"/>
          <p:cNvSpPr/>
          <p:nvPr/>
        </p:nvSpPr>
        <p:spPr>
          <a:xfrm>
            <a:off x="1295400" y="1684528"/>
            <a:ext cx="9728199" cy="4659469"/>
          </a:xfrm>
          <a:prstGeom prst="rect">
            <a:avLst/>
          </a:prstGeom>
        </p:spPr>
        <p:txBody>
          <a:bodyPr vert="horz" lIns="91440" tIns="45720" rIns="91440" bIns="45720" rtlCol="0">
            <a:normAutofit/>
          </a:bodyPr>
          <a:lstStyle/>
          <a:p>
            <a:pPr defTabSz="914400">
              <a:lnSpc>
                <a:spcPct val="120000"/>
              </a:lnSpc>
              <a:spcBef>
                <a:spcPts val="1000"/>
              </a:spcBef>
            </a:pPr>
            <a:r>
              <a:rPr lang="en-US" sz="2000" dirty="0">
                <a:effectLst>
                  <a:outerShdw blurRad="50800" dist="38100" dir="2700000" algn="tl" rotWithShape="0">
                    <a:srgbClr val="000000">
                      <a:alpha val="48000"/>
                    </a:srgbClr>
                  </a:outerShdw>
                </a:effectLst>
              </a:rPr>
              <a:t>Arianism taught that Jesus was not God – he was created and gifted with divinity.</a:t>
            </a:r>
          </a:p>
          <a:p>
            <a:pPr lvl="1" defTabSz="914400">
              <a:lnSpc>
                <a:spcPct val="120000"/>
              </a:lnSpc>
              <a:spcBef>
                <a:spcPts val="1000"/>
              </a:spcBef>
            </a:pPr>
            <a:r>
              <a:rPr lang="en-US" sz="2000" dirty="0">
                <a:solidFill>
                  <a:srgbClr val="FF0000"/>
                </a:solidFill>
                <a:effectLst>
                  <a:outerShdw blurRad="50800" dist="38100" dir="2700000" algn="tl" rotWithShape="0">
                    <a:srgbClr val="000000">
                      <a:alpha val="48000"/>
                    </a:srgbClr>
                  </a:outerShdw>
                </a:effectLst>
              </a:rPr>
              <a:t>X </a:t>
            </a:r>
            <a:r>
              <a:rPr lang="en-US" sz="2000" dirty="0">
                <a:effectLst>
                  <a:outerShdw blurRad="50800" dist="38100" dir="2700000" algn="tl" rotWithShape="0">
                    <a:srgbClr val="000000">
                      <a:alpha val="48000"/>
                    </a:srgbClr>
                  </a:outerShdw>
                </a:effectLst>
              </a:rPr>
              <a:t>Selective reading of Scripture, out of context</a:t>
            </a:r>
          </a:p>
          <a:p>
            <a:pPr lvl="1" defTabSz="914400">
              <a:lnSpc>
                <a:spcPct val="120000"/>
              </a:lnSpc>
              <a:spcBef>
                <a:spcPts val="1000"/>
              </a:spcBef>
            </a:pPr>
            <a:r>
              <a:rPr lang="en-US" sz="2000" dirty="0">
                <a:solidFill>
                  <a:srgbClr val="FF0000"/>
                </a:solidFill>
                <a:effectLst>
                  <a:outerShdw blurRad="50800" dist="38100" dir="2700000" algn="tl" rotWithShape="0">
                    <a:srgbClr val="000000">
                      <a:alpha val="48000"/>
                    </a:srgbClr>
                  </a:outerShdw>
                </a:effectLst>
              </a:rPr>
              <a:t>X </a:t>
            </a:r>
            <a:r>
              <a:rPr lang="en-US" sz="2000" dirty="0">
                <a:effectLst>
                  <a:outerShdw blurRad="50800" dist="38100" dir="2700000" algn="tl" rotWithShape="0">
                    <a:srgbClr val="000000">
                      <a:alpha val="48000"/>
                    </a:srgbClr>
                  </a:outerShdw>
                </a:effectLst>
              </a:rPr>
              <a:t>Ignored the prayer and worship of the Church since the time of the Apostles</a:t>
            </a:r>
          </a:p>
          <a:p>
            <a:pPr defTabSz="914400">
              <a:lnSpc>
                <a:spcPct val="120000"/>
              </a:lnSpc>
              <a:spcBef>
                <a:spcPts val="1000"/>
              </a:spcBef>
            </a:pPr>
            <a:r>
              <a:rPr lang="en-US" sz="2000" dirty="0">
                <a:effectLst>
                  <a:outerShdw blurRad="50800" dist="38100" dir="2700000" algn="tl" rotWithShape="0">
                    <a:srgbClr val="000000">
                      <a:alpha val="48000"/>
                    </a:srgbClr>
                  </a:outerShdw>
                </a:effectLst>
              </a:rPr>
              <a:t>Emperor Constantine called a council (held in 325) to settle the matter, which only partially worked.</a:t>
            </a:r>
          </a:p>
          <a:p>
            <a:pPr defTabSz="914400">
              <a:lnSpc>
                <a:spcPct val="120000"/>
              </a:lnSpc>
              <a:spcBef>
                <a:spcPts val="1000"/>
              </a:spcBef>
            </a:pPr>
            <a:r>
              <a:rPr lang="en-US" sz="2000" dirty="0">
                <a:effectLst>
                  <a:outerShdw blurRad="50800" dist="38100" dir="2700000" algn="tl" rotWithShape="0">
                    <a:srgbClr val="000000">
                      <a:alpha val="48000"/>
                    </a:srgbClr>
                  </a:outerShdw>
                </a:effectLst>
              </a:rPr>
              <a:t>Arianism continued to spread after the Council (boo)</a:t>
            </a:r>
          </a:p>
          <a:p>
            <a:pPr defTabSz="914400">
              <a:lnSpc>
                <a:spcPct val="120000"/>
              </a:lnSpc>
              <a:spcBef>
                <a:spcPts val="1000"/>
              </a:spcBef>
            </a:pPr>
            <a:endParaRPr lang="en-US" sz="2000" dirty="0">
              <a:effectLst>
                <a:outerShdw blurRad="50800" dist="38100" dir="2700000" algn="tl" rotWithShape="0">
                  <a:srgbClr val="000000">
                    <a:alpha val="48000"/>
                  </a:srgbClr>
                </a:outerShdw>
              </a:effectLst>
            </a:endParaRPr>
          </a:p>
          <a:p>
            <a:pPr defTabSz="914400">
              <a:lnSpc>
                <a:spcPct val="120000"/>
              </a:lnSpc>
              <a:spcBef>
                <a:spcPts val="1000"/>
              </a:spcBef>
            </a:pPr>
            <a:r>
              <a:rPr lang="en-US" sz="2000" dirty="0">
                <a:latin typeface="Sitka Text" panose="02000505000000020004" pitchFamily="2" charset="0"/>
              </a:rPr>
              <a:t>“Councils often represent the </a:t>
            </a:r>
            <a:r>
              <a:rPr lang="en-US" sz="2000" i="1" dirty="0">
                <a:latin typeface="Sitka Text" panose="02000505000000020004" pitchFamily="2" charset="0"/>
              </a:rPr>
              <a:t>beginning</a:t>
            </a:r>
            <a:r>
              <a:rPr lang="en-US" sz="2000" dirty="0">
                <a:latin typeface="Sitka Text" panose="02000505000000020004" pitchFamily="2" charset="0"/>
              </a:rPr>
              <a:t> of a resolution to a particular crisis in the Church.” – Scott Hahn, </a:t>
            </a:r>
            <a:r>
              <a:rPr lang="en-US" sz="2000" i="1" u="sng" dirty="0">
                <a:latin typeface="Sitka Text" panose="02000505000000020004" pitchFamily="2" charset="0"/>
              </a:rPr>
              <a:t>The Creed</a:t>
            </a:r>
          </a:p>
          <a:p>
            <a:pPr defTabSz="914400">
              <a:lnSpc>
                <a:spcPct val="120000"/>
              </a:lnSpc>
              <a:spcBef>
                <a:spcPts val="1000"/>
              </a:spcBef>
            </a:pPr>
            <a:endParaRPr lang="en-US" sz="2000" dirty="0">
              <a:effectLst>
                <a:outerShdw blurRad="50800" dist="38100" dir="2700000" algn="tl" rotWithShape="0">
                  <a:srgbClr val="000000">
                    <a:alpha val="48000"/>
                  </a:srgbClr>
                </a:outerShdw>
              </a:effectLst>
            </a:endParaRPr>
          </a:p>
        </p:txBody>
      </p:sp>
    </p:spTree>
    <p:extLst>
      <p:ext uri="{BB962C8B-B14F-4D97-AF65-F5344CB8AC3E}">
        <p14:creationId xmlns:p14="http://schemas.microsoft.com/office/powerpoint/2010/main" val="3952761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1980740" y="663283"/>
            <a:ext cx="8226361" cy="558486"/>
          </a:xfrm>
          <a:prstGeom prst="rect">
            <a:avLst/>
          </a:prstGeom>
        </p:spPr>
        <p:txBody>
          <a:bodyPr vert="horz" lIns="91440" tIns="45720" rIns="91440" bIns="45720" rtlCol="0" anchor="ctr">
            <a:normAutofit/>
          </a:bodyPr>
          <a:lstStyle/>
          <a:p>
            <a:pPr algn="ctr" defTabSz="914400">
              <a:lnSpc>
                <a:spcPct val="90000"/>
              </a:lnSpc>
              <a:spcBef>
                <a:spcPct val="0"/>
              </a:spcBef>
            </a:pPr>
            <a:r>
              <a:rPr lang="en-US" sz="3400" b="1" cap="all" dirty="0">
                <a:effectLst>
                  <a:outerShdw blurRad="50800" dist="63500" dir="2700000" algn="tl" rotWithShape="0">
                    <a:srgbClr val="000000">
                      <a:alpha val="48000"/>
                    </a:srgbClr>
                  </a:outerShdw>
                </a:effectLst>
                <a:latin typeface="+mj-lt"/>
                <a:ea typeface="+mj-ea"/>
                <a:cs typeface="+mj-cs"/>
              </a:rPr>
              <a:t>Council of Constantinople I</a:t>
            </a:r>
          </a:p>
        </p:txBody>
      </p:sp>
      <p:sp>
        <p:nvSpPr>
          <p:cNvPr id="95" name="CustomShape 2"/>
          <p:cNvSpPr/>
          <p:nvPr/>
        </p:nvSpPr>
        <p:spPr>
          <a:xfrm>
            <a:off x="1185333" y="1684528"/>
            <a:ext cx="9787467" cy="4438297"/>
          </a:xfrm>
          <a:prstGeom prst="rect">
            <a:avLst/>
          </a:prstGeom>
          <a:solidFill>
            <a:srgbClr val="FFFFFF">
              <a:alpha val="5000"/>
            </a:srgbClr>
          </a:solidFill>
          <a:ln>
            <a:noFill/>
          </a:ln>
        </p:spPr>
        <p:style>
          <a:lnRef idx="0">
            <a:scrgbClr r="0" g="0" b="0"/>
          </a:lnRef>
          <a:fillRef idx="0">
            <a:scrgbClr r="0" g="0" b="0"/>
          </a:fillRef>
          <a:effectRef idx="0">
            <a:scrgbClr r="0" g="0" b="0"/>
          </a:effectRef>
          <a:fontRef idx="minor"/>
        </p:style>
        <p:txBody>
          <a:bodyPr/>
          <a:lstStyle/>
          <a:p>
            <a:pPr marL="259232" indent="-259232">
              <a:spcBef>
                <a:spcPts val="544"/>
              </a:spcBef>
              <a:spcAft>
                <a:spcPts val="544"/>
              </a:spcAft>
              <a:buFont typeface="Arial" panose="020B0604020202020204" pitchFamily="34" charset="0"/>
              <a:buChar char="•"/>
            </a:pPr>
            <a:r>
              <a:rPr lang="en-US" sz="2000" dirty="0"/>
              <a:t>Some bishops and Roman nobility increasingly sided with Arius, errors continued to spread</a:t>
            </a:r>
          </a:p>
          <a:p>
            <a:pPr marL="259232" indent="-259232">
              <a:spcBef>
                <a:spcPts val="544"/>
              </a:spcBef>
              <a:spcAft>
                <a:spcPts val="544"/>
              </a:spcAft>
              <a:buFont typeface="Arial" panose="020B0604020202020204" pitchFamily="34" charset="0"/>
              <a:buChar char="•"/>
            </a:pPr>
            <a:r>
              <a:rPr lang="en-US" sz="2000" dirty="0"/>
              <a:t>Emperors called a new council – held in 381</a:t>
            </a:r>
          </a:p>
          <a:p>
            <a:pPr marL="259232" indent="-259232">
              <a:spcBef>
                <a:spcPts val="544"/>
              </a:spcBef>
              <a:spcAft>
                <a:spcPts val="544"/>
              </a:spcAft>
              <a:buFont typeface="Arial" panose="020B0604020202020204" pitchFamily="34" charset="0"/>
              <a:buChar char="•"/>
            </a:pPr>
            <a:r>
              <a:rPr lang="en-US" sz="2000" dirty="0"/>
              <a:t>Upheld </a:t>
            </a:r>
            <a:r>
              <a:rPr lang="en-US" sz="2000" dirty="0" err="1"/>
              <a:t>Nicea</a:t>
            </a:r>
            <a:r>
              <a:rPr lang="en-US" sz="2000" dirty="0"/>
              <a:t> :</a:t>
            </a:r>
          </a:p>
          <a:p>
            <a:pPr marL="716432" lvl="1" indent="-259232">
              <a:spcBef>
                <a:spcPts val="544"/>
              </a:spcBef>
              <a:spcAft>
                <a:spcPts val="544"/>
              </a:spcAft>
              <a:buFont typeface="Arial" panose="020B0604020202020204" pitchFamily="34" charset="0"/>
              <a:buChar char="•"/>
            </a:pPr>
            <a:r>
              <a:rPr lang="en-US" sz="2000" dirty="0"/>
              <a:t>The consubstantiality and co-eternity of the three divine persons</a:t>
            </a:r>
          </a:p>
          <a:p>
            <a:pPr marL="716432" lvl="1" indent="-259232">
              <a:spcBef>
                <a:spcPts val="544"/>
              </a:spcBef>
              <a:spcAft>
                <a:spcPts val="544"/>
              </a:spcAft>
              <a:buFont typeface="Arial" panose="020B0604020202020204" pitchFamily="34" charset="0"/>
              <a:buChar char="•"/>
            </a:pPr>
            <a:r>
              <a:rPr lang="en-US" sz="2000" dirty="0"/>
              <a:t>The taking of humanity of the Word, the Incarnation</a:t>
            </a:r>
          </a:p>
          <a:p>
            <a:pPr marL="716432" lvl="1" indent="-259232">
              <a:spcBef>
                <a:spcPts val="544"/>
              </a:spcBef>
              <a:spcAft>
                <a:spcPts val="544"/>
              </a:spcAft>
              <a:buFont typeface="Arial" panose="020B0604020202020204" pitchFamily="34" charset="0"/>
              <a:buChar char="•"/>
            </a:pPr>
            <a:r>
              <a:rPr lang="en-US" sz="2000" dirty="0"/>
              <a:t>Distinctive, but one substance</a:t>
            </a:r>
          </a:p>
          <a:p>
            <a:pPr marL="716432" lvl="1" indent="-259232">
              <a:spcBef>
                <a:spcPts val="544"/>
              </a:spcBef>
              <a:spcAft>
                <a:spcPts val="544"/>
              </a:spcAft>
              <a:buFont typeface="Arial" panose="020B0604020202020204" pitchFamily="34" charset="0"/>
              <a:buChar char="•"/>
            </a:pPr>
            <a:r>
              <a:rPr lang="en-US" sz="2000" dirty="0"/>
              <a:t>God is Trinity, Trinity is God</a:t>
            </a:r>
          </a:p>
          <a:p>
            <a:pPr marL="342900" indent="-342900">
              <a:spcBef>
                <a:spcPts val="544"/>
              </a:spcBef>
              <a:spcAft>
                <a:spcPts val="544"/>
              </a:spcAft>
              <a:buFont typeface="Arial" panose="020B0604020202020204" pitchFamily="34" charset="0"/>
              <a:buChar char="•"/>
            </a:pPr>
            <a:r>
              <a:rPr lang="en-US" sz="2000" dirty="0"/>
              <a:t>Draws more from the Scripture</a:t>
            </a:r>
          </a:p>
          <a:p>
            <a:pPr lvl="1">
              <a:spcBef>
                <a:spcPts val="544"/>
              </a:spcBef>
              <a:spcAft>
                <a:spcPts val="544"/>
              </a:spcAft>
            </a:pPr>
            <a:endParaRPr lang="en-US" sz="2400" dirty="0">
              <a:latin typeface="Sitka Text" panose="02000505000000020004" pitchFamily="2" charset="0"/>
            </a:endParaRPr>
          </a:p>
        </p:txBody>
      </p:sp>
    </p:spTree>
    <p:extLst>
      <p:ext uri="{BB962C8B-B14F-4D97-AF65-F5344CB8AC3E}">
        <p14:creationId xmlns:p14="http://schemas.microsoft.com/office/powerpoint/2010/main" val="667588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Nicene Creed</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a:xfrm>
            <a:off x="913795" y="1617133"/>
            <a:ext cx="10353762" cy="4631267"/>
          </a:xfrm>
        </p:spPr>
        <p:txBody>
          <a:bodyPr>
            <a:normAutofit fontScale="70000" lnSpcReduction="20000"/>
          </a:bodyPr>
          <a:lstStyle/>
          <a:p>
            <a:pPr marL="0" indent="0">
              <a:buNone/>
            </a:pPr>
            <a:r>
              <a:rPr lang="en-US" dirty="0"/>
              <a:t>I believe in one God,</a:t>
            </a:r>
          </a:p>
          <a:p>
            <a:pPr marL="0" indent="0">
              <a:buNone/>
            </a:pPr>
            <a:r>
              <a:rPr lang="en-US" dirty="0"/>
              <a:t>the Father almighty,</a:t>
            </a:r>
          </a:p>
          <a:p>
            <a:pPr marL="0" indent="0">
              <a:buNone/>
            </a:pPr>
            <a:r>
              <a:rPr lang="en-US" dirty="0"/>
              <a:t>maker of heaven and earth, of all things visible and invisible.</a:t>
            </a:r>
          </a:p>
          <a:p>
            <a:pPr marL="0" indent="0">
              <a:buNone/>
            </a:pPr>
            <a:endParaRPr lang="en-US" dirty="0"/>
          </a:p>
          <a:p>
            <a:pPr marL="0" indent="0">
              <a:buNone/>
            </a:pPr>
            <a:r>
              <a:rPr lang="en-US" dirty="0"/>
              <a:t>I believe in one Lord Jesus Christ, the Only Begotten Son of God, born of the Father before all ages. God from God, Light from Light, true God from true God, begotten, not made, consubstantial with the Father; through him all things were made. For us men and for our salvation he came down from heaven, and by the Holy Spirit was incarnate of the Virgin Mary, and became man. For our sake he was crucified under Pontius Pilate, he suffered death and was buried, and rose again on the third day in accordance with the Scriptures. He ascended into heaven and is seated at the right hand of the Father. He will come again in glory to judge the living and the dead and his kingdom will have no end.</a:t>
            </a:r>
          </a:p>
          <a:p>
            <a:pPr marL="0" indent="0">
              <a:buNone/>
            </a:pPr>
            <a:endParaRPr lang="en-US" dirty="0"/>
          </a:p>
          <a:p>
            <a:pPr marL="0" indent="0">
              <a:buNone/>
            </a:pPr>
            <a:r>
              <a:rPr lang="en-US" dirty="0"/>
              <a:t>I believe in the Holy Spirit, the Lord, the giver of life, who proceeds from the Father and the Son, who with the Father and the Son is adored and glorified, who has spoken through the prophets.</a:t>
            </a:r>
          </a:p>
          <a:p>
            <a:pPr marL="0" indent="0">
              <a:buNone/>
            </a:pPr>
            <a:endParaRPr lang="en-US" dirty="0"/>
          </a:p>
          <a:p>
            <a:pPr marL="0" indent="0">
              <a:buNone/>
            </a:pPr>
            <a:r>
              <a:rPr lang="en-US" dirty="0"/>
              <a:t>I believe in one, holy, catholic and apostolic Church. I confess one Baptism for the forgiveness of sins and I look forward to the resurrection of the dead and the life of the world to come</a:t>
            </a:r>
          </a:p>
        </p:txBody>
      </p:sp>
    </p:spTree>
    <p:extLst>
      <p:ext uri="{BB962C8B-B14F-4D97-AF65-F5344CB8AC3E}">
        <p14:creationId xmlns:p14="http://schemas.microsoft.com/office/powerpoint/2010/main" val="2302693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Nicene Creed</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a:xfrm>
            <a:off x="913795" y="1617133"/>
            <a:ext cx="10353762" cy="4631267"/>
          </a:xfrm>
        </p:spPr>
        <p:txBody>
          <a:bodyPr>
            <a:normAutofit/>
          </a:bodyPr>
          <a:lstStyle/>
          <a:p>
            <a:pPr marL="0" indent="0">
              <a:buNone/>
            </a:pPr>
            <a:r>
              <a:rPr lang="en-US" dirty="0"/>
              <a:t>I believe in one God,</a:t>
            </a:r>
          </a:p>
          <a:p>
            <a:pPr marL="0" indent="0">
              <a:buNone/>
            </a:pPr>
            <a:r>
              <a:rPr lang="en-US" dirty="0"/>
              <a:t>the Father almighty,</a:t>
            </a:r>
          </a:p>
          <a:p>
            <a:pPr marL="0" indent="0">
              <a:buNone/>
            </a:pPr>
            <a:r>
              <a:rPr lang="en-US" dirty="0"/>
              <a:t>maker of heaven and earth, of all things visible and invisible.</a:t>
            </a:r>
          </a:p>
          <a:p>
            <a:pPr lvl="1"/>
            <a:r>
              <a:rPr lang="en-US" dirty="0"/>
              <a:t>There is only one God, He is transcendent authority - omnipotence</a:t>
            </a:r>
          </a:p>
          <a:p>
            <a:pPr lvl="1"/>
            <a:r>
              <a:rPr lang="en-US" dirty="0"/>
              <a:t>He is the first origin of all creation, including us, and we should prefer nothing to Him</a:t>
            </a:r>
          </a:p>
          <a:p>
            <a:pPr lvl="1"/>
            <a:r>
              <a:rPr lang="en-US" dirty="0"/>
              <a:t>He is goodness and loving care</a:t>
            </a:r>
          </a:p>
          <a:p>
            <a:pPr lvl="1"/>
            <a:r>
              <a:rPr lang="en-US" dirty="0"/>
              <a:t>He is a mystery, even when He reveals himself</a:t>
            </a:r>
          </a:p>
          <a:p>
            <a:pPr lvl="1"/>
            <a:r>
              <a:rPr lang="en-US" dirty="0">
                <a:solidFill>
                  <a:schemeClr val="accent5">
                    <a:lumMod val="60000"/>
                    <a:lumOff val="40000"/>
                  </a:schemeClr>
                </a:solidFill>
              </a:rPr>
              <a:t>Eternally Father to the Son</a:t>
            </a:r>
          </a:p>
          <a:p>
            <a:pPr lvl="1"/>
            <a:r>
              <a:rPr lang="en-US" dirty="0">
                <a:solidFill>
                  <a:schemeClr val="accent5">
                    <a:lumMod val="60000"/>
                    <a:lumOff val="40000"/>
                  </a:schemeClr>
                </a:solidFill>
              </a:rPr>
              <a:t>There is a bond between the visible (earthly things) and invisible (angels, saints)</a:t>
            </a:r>
          </a:p>
        </p:txBody>
      </p:sp>
    </p:spTree>
    <p:extLst>
      <p:ext uri="{BB962C8B-B14F-4D97-AF65-F5344CB8AC3E}">
        <p14:creationId xmlns:p14="http://schemas.microsoft.com/office/powerpoint/2010/main" val="1463751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Nicene Creed</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a:xfrm>
            <a:off x="913795" y="1617133"/>
            <a:ext cx="10353762" cy="4631267"/>
          </a:xfrm>
        </p:spPr>
        <p:txBody>
          <a:bodyPr>
            <a:normAutofit/>
          </a:bodyPr>
          <a:lstStyle/>
          <a:p>
            <a:pPr marL="0" indent="0">
              <a:buNone/>
            </a:pPr>
            <a:r>
              <a:rPr lang="en-US" dirty="0"/>
              <a:t>I believe in one Lord Jesus Christ, the Only Begotten Son of God, born of the Father before all ages. God from God, Light from Light, true God from true God, begotten, not made, consubstantial with the Father; through him all things were made. </a:t>
            </a:r>
          </a:p>
          <a:p>
            <a:pPr lvl="1"/>
            <a:endParaRPr lang="en-US" dirty="0"/>
          </a:p>
          <a:p>
            <a:pPr lvl="1"/>
            <a:r>
              <a:rPr lang="en-US" dirty="0"/>
              <a:t>‘son of God’ is different from the Old Testament references</a:t>
            </a:r>
          </a:p>
          <a:p>
            <a:pPr lvl="1"/>
            <a:r>
              <a:rPr lang="en-US" dirty="0"/>
              <a:t>Jesus is eternal, of the same ‘being’ as the Father and to be worshipped</a:t>
            </a:r>
          </a:p>
          <a:p>
            <a:pPr lvl="1"/>
            <a:r>
              <a:rPr lang="en-US" dirty="0">
                <a:solidFill>
                  <a:schemeClr val="accent5">
                    <a:lumMod val="60000"/>
                    <a:lumOff val="40000"/>
                  </a:schemeClr>
                </a:solidFill>
              </a:rPr>
              <a:t>Multiple references to describe the ‘sameness’ as the Father</a:t>
            </a:r>
          </a:p>
          <a:p>
            <a:pPr lvl="1"/>
            <a:r>
              <a:rPr lang="en-US" dirty="0">
                <a:solidFill>
                  <a:schemeClr val="accent5">
                    <a:lumMod val="60000"/>
                    <a:lumOff val="40000"/>
                  </a:schemeClr>
                </a:solidFill>
              </a:rPr>
              <a:t>Jesus participated in creation</a:t>
            </a:r>
          </a:p>
          <a:p>
            <a:pPr lvl="1"/>
            <a:r>
              <a:rPr lang="en-US" dirty="0">
                <a:solidFill>
                  <a:schemeClr val="accent5">
                    <a:lumMod val="60000"/>
                    <a:lumOff val="40000"/>
                  </a:schemeClr>
                </a:solidFill>
              </a:rPr>
              <a:t>*Consubstantial is the key word – </a:t>
            </a:r>
            <a:r>
              <a:rPr lang="en-US" i="1" dirty="0" err="1">
                <a:solidFill>
                  <a:schemeClr val="accent5">
                    <a:lumMod val="60000"/>
                    <a:lumOff val="40000"/>
                  </a:schemeClr>
                </a:solidFill>
              </a:rPr>
              <a:t>homoousios</a:t>
            </a:r>
            <a:r>
              <a:rPr lang="en-US" i="1" dirty="0">
                <a:solidFill>
                  <a:schemeClr val="accent5">
                    <a:lumMod val="60000"/>
                    <a:lumOff val="40000"/>
                  </a:schemeClr>
                </a:solidFill>
              </a:rPr>
              <a:t> </a:t>
            </a:r>
            <a:r>
              <a:rPr lang="en-US" dirty="0">
                <a:solidFill>
                  <a:schemeClr val="accent5">
                    <a:lumMod val="60000"/>
                    <a:lumOff val="40000"/>
                  </a:schemeClr>
                </a:solidFill>
              </a:rPr>
              <a:t>in Greek</a:t>
            </a:r>
          </a:p>
          <a:p>
            <a:pPr lvl="1"/>
            <a:endParaRPr lang="en-US" dirty="0"/>
          </a:p>
        </p:txBody>
      </p:sp>
    </p:spTree>
    <p:extLst>
      <p:ext uri="{BB962C8B-B14F-4D97-AF65-F5344CB8AC3E}">
        <p14:creationId xmlns:p14="http://schemas.microsoft.com/office/powerpoint/2010/main" val="29349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a:xfrm>
            <a:off x="913795" y="1617133"/>
            <a:ext cx="10353762" cy="4631267"/>
          </a:xfrm>
        </p:spPr>
        <p:txBody>
          <a:bodyPr>
            <a:normAutofit fontScale="92500" lnSpcReduction="10000"/>
          </a:bodyPr>
          <a:lstStyle/>
          <a:p>
            <a:pPr marL="0" indent="0">
              <a:buNone/>
            </a:pPr>
            <a:r>
              <a:rPr lang="en-US" dirty="0"/>
              <a:t>Mk 1:1 </a:t>
            </a:r>
            <a:r>
              <a:rPr lang="en-US" sz="1300" dirty="0"/>
              <a:t>“The beginning of the good news of Jesus Christ, the Son of God.”</a:t>
            </a:r>
          </a:p>
          <a:p>
            <a:pPr marL="0" indent="0">
              <a:buNone/>
            </a:pPr>
            <a:r>
              <a:rPr lang="en-US" dirty="0"/>
              <a:t>1 John 4:2</a:t>
            </a:r>
          </a:p>
          <a:p>
            <a:pPr lvl="1"/>
            <a:r>
              <a:rPr lang="en-US" sz="1500" dirty="0"/>
              <a:t>“</a:t>
            </a:r>
            <a:r>
              <a:rPr lang="en-US" sz="1500" dirty="0">
                <a:effectLst/>
              </a:rPr>
              <a:t>By this you know the Spirit of God: every spirit that confesses that Jesus Christ has come in the flesh is from God,</a:t>
            </a:r>
            <a:endParaRPr lang="en-US" sz="1500" dirty="0"/>
          </a:p>
          <a:p>
            <a:pPr marL="0" indent="0">
              <a:buNone/>
            </a:pPr>
            <a:r>
              <a:rPr lang="en-US" dirty="0"/>
              <a:t>Acts 13.33</a:t>
            </a:r>
          </a:p>
          <a:p>
            <a:pPr lvl="1"/>
            <a:r>
              <a:rPr lang="en-US" sz="1500" dirty="0"/>
              <a:t>“he has fulfilled for us, their children, by raising up Jesus. As it is written in the second Psalm:</a:t>
            </a:r>
          </a:p>
          <a:p>
            <a:pPr marL="457200" lvl="1" indent="0" algn="ctr">
              <a:buNone/>
            </a:pPr>
            <a:r>
              <a:rPr lang="en-US" sz="1500" dirty="0"/>
              <a:t>“You are my son; today I have begotten you.”</a:t>
            </a:r>
          </a:p>
          <a:p>
            <a:pPr marL="0" indent="0">
              <a:buNone/>
            </a:pPr>
            <a:r>
              <a:rPr lang="en-US" dirty="0"/>
              <a:t>John 1:14 </a:t>
            </a:r>
          </a:p>
          <a:p>
            <a:pPr lvl="1"/>
            <a:r>
              <a:rPr lang="en-US" sz="1500" dirty="0">
                <a:effectLst/>
              </a:rPr>
              <a:t>“And the Word became flesh and lived among us, and we have seen his glory, the glory as of a father’s only son, full of grace and truth.”</a:t>
            </a:r>
            <a:endParaRPr lang="en-US" sz="1500" dirty="0"/>
          </a:p>
          <a:p>
            <a:pPr marL="0" indent="0">
              <a:buNone/>
            </a:pPr>
            <a:r>
              <a:rPr lang="en-US" dirty="0"/>
              <a:t>John 3:18 </a:t>
            </a:r>
          </a:p>
          <a:p>
            <a:pPr lvl="1"/>
            <a:r>
              <a:rPr lang="en-US" sz="1300" dirty="0">
                <a:effectLst/>
              </a:rPr>
              <a:t>Those who believe in him are not condemned; but those who do not believe are condemned already, because they have not believed in the name of the only Son of God. </a:t>
            </a:r>
          </a:p>
          <a:p>
            <a:pPr marL="0" indent="0" algn="ctr">
              <a:buNone/>
            </a:pPr>
            <a:r>
              <a:rPr lang="en-US" dirty="0"/>
              <a:t>Mission of Christ: Revelation 5: Christ is the slain Lamb of God; the conqueror </a:t>
            </a:r>
          </a:p>
          <a:p>
            <a:pPr lvl="1"/>
            <a:endParaRPr lang="en-US" dirty="0"/>
          </a:p>
          <a:p>
            <a:pPr lvl="1"/>
            <a:endParaRPr lang="en-US" dirty="0"/>
          </a:p>
        </p:txBody>
      </p:sp>
    </p:spTree>
    <p:extLst>
      <p:ext uri="{BB962C8B-B14F-4D97-AF65-F5344CB8AC3E}">
        <p14:creationId xmlns:p14="http://schemas.microsoft.com/office/powerpoint/2010/main" val="2016945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E12-EDAD-45BA-8EBB-623F5B1AAC60}"/>
              </a:ext>
            </a:extLst>
          </p:cNvPr>
          <p:cNvSpPr>
            <a:spLocks noGrp="1"/>
          </p:cNvSpPr>
          <p:nvPr>
            <p:ph type="title"/>
          </p:nvPr>
        </p:nvSpPr>
        <p:spPr/>
        <p:txBody>
          <a:bodyPr/>
          <a:lstStyle/>
          <a:p>
            <a:r>
              <a:rPr lang="en-US" dirty="0"/>
              <a:t>Nicene Creed</a:t>
            </a:r>
          </a:p>
        </p:txBody>
      </p:sp>
      <p:sp>
        <p:nvSpPr>
          <p:cNvPr id="3" name="Content Placeholder 2">
            <a:extLst>
              <a:ext uri="{FF2B5EF4-FFF2-40B4-BE49-F238E27FC236}">
                <a16:creationId xmlns:a16="http://schemas.microsoft.com/office/drawing/2014/main" id="{DADA0703-E36E-4289-8712-EAE3356283AC}"/>
              </a:ext>
            </a:extLst>
          </p:cNvPr>
          <p:cNvSpPr>
            <a:spLocks noGrp="1"/>
          </p:cNvSpPr>
          <p:nvPr>
            <p:ph idx="1"/>
          </p:nvPr>
        </p:nvSpPr>
        <p:spPr>
          <a:xfrm>
            <a:off x="913795" y="1617133"/>
            <a:ext cx="10353762" cy="4631267"/>
          </a:xfrm>
        </p:spPr>
        <p:txBody>
          <a:bodyPr>
            <a:normAutofit/>
          </a:bodyPr>
          <a:lstStyle/>
          <a:p>
            <a:pPr marL="0" indent="0">
              <a:buNone/>
            </a:pPr>
            <a:r>
              <a:rPr lang="en-US" dirty="0"/>
              <a:t>For us men and for our salvation he came down from heaven, and by the Holy Spirit was incarnate of the Virgin Mary, and became man. For our sake he was crucified under Pontius Pilate, he suffered death and was buried, and rose again on the third day in accordance with the Scriptures. </a:t>
            </a:r>
          </a:p>
          <a:p>
            <a:pPr marL="0" indent="0">
              <a:buNone/>
            </a:pPr>
            <a:endParaRPr lang="en-US" dirty="0"/>
          </a:p>
          <a:p>
            <a:pPr lvl="1">
              <a:lnSpc>
                <a:spcPct val="100000"/>
              </a:lnSpc>
              <a:spcBef>
                <a:spcPts val="600"/>
              </a:spcBef>
              <a:spcAft>
                <a:spcPts val="600"/>
              </a:spcAft>
            </a:pPr>
            <a:r>
              <a:rPr lang="en-US" dirty="0"/>
              <a:t>The mission of the Holy Spirit ordered and joined to that of the Son</a:t>
            </a:r>
          </a:p>
          <a:p>
            <a:pPr lvl="1">
              <a:lnSpc>
                <a:spcPct val="100000"/>
              </a:lnSpc>
              <a:spcBef>
                <a:spcPts val="600"/>
              </a:spcBef>
              <a:spcAft>
                <a:spcPts val="600"/>
              </a:spcAft>
            </a:pPr>
            <a:r>
              <a:rPr lang="en-US" dirty="0"/>
              <a:t>He sanctifies the womb of Mary for The Word to take on flesh</a:t>
            </a:r>
          </a:p>
          <a:p>
            <a:pPr lvl="1">
              <a:lnSpc>
                <a:spcPct val="100000"/>
              </a:lnSpc>
              <a:spcBef>
                <a:spcPts val="600"/>
              </a:spcBef>
              <a:spcAft>
                <a:spcPts val="600"/>
              </a:spcAft>
            </a:pPr>
            <a:r>
              <a:rPr lang="en-US" dirty="0">
                <a:solidFill>
                  <a:schemeClr val="accent5">
                    <a:lumMod val="60000"/>
                    <a:lumOff val="40000"/>
                  </a:schemeClr>
                </a:solidFill>
              </a:rPr>
              <a:t>God came to earth and became a man</a:t>
            </a:r>
          </a:p>
          <a:p>
            <a:pPr lvl="1">
              <a:lnSpc>
                <a:spcPct val="100000"/>
              </a:lnSpc>
              <a:spcBef>
                <a:spcPts val="600"/>
              </a:spcBef>
              <a:spcAft>
                <a:spcPts val="600"/>
              </a:spcAft>
            </a:pPr>
            <a:r>
              <a:rPr lang="en-US" dirty="0">
                <a:solidFill>
                  <a:schemeClr val="accent5">
                    <a:lumMod val="60000"/>
                    <a:lumOff val="40000"/>
                  </a:schemeClr>
                </a:solidFill>
              </a:rPr>
              <a:t>His purpose was the </a:t>
            </a:r>
            <a:r>
              <a:rPr lang="en-US" b="1" dirty="0">
                <a:solidFill>
                  <a:schemeClr val="accent5">
                    <a:lumMod val="60000"/>
                    <a:lumOff val="40000"/>
                  </a:schemeClr>
                </a:solidFill>
              </a:rPr>
              <a:t>salvation</a:t>
            </a:r>
            <a:r>
              <a:rPr lang="en-US" dirty="0">
                <a:solidFill>
                  <a:schemeClr val="accent5">
                    <a:lumMod val="60000"/>
                    <a:lumOff val="40000"/>
                  </a:schemeClr>
                </a:solidFill>
              </a:rPr>
              <a:t> of the world</a:t>
            </a:r>
          </a:p>
          <a:p>
            <a:pPr lvl="1">
              <a:lnSpc>
                <a:spcPct val="100000"/>
              </a:lnSpc>
              <a:spcBef>
                <a:spcPts val="600"/>
              </a:spcBef>
              <a:spcAft>
                <a:spcPts val="600"/>
              </a:spcAft>
            </a:pPr>
            <a:r>
              <a:rPr lang="en-US" dirty="0">
                <a:solidFill>
                  <a:schemeClr val="accent5">
                    <a:lumMod val="60000"/>
                    <a:lumOff val="40000"/>
                  </a:schemeClr>
                </a:solidFill>
              </a:rPr>
              <a:t>Jesus did not abolish, but fulfilled the Law of Sinai</a:t>
            </a:r>
          </a:p>
          <a:p>
            <a:pPr lvl="1"/>
            <a:r>
              <a:rPr lang="en-US" dirty="0"/>
              <a:t>Again = anew or afresh, not in the sense of ‘to have done again’</a:t>
            </a:r>
          </a:p>
        </p:txBody>
      </p:sp>
    </p:spTree>
    <p:extLst>
      <p:ext uri="{BB962C8B-B14F-4D97-AF65-F5344CB8AC3E}">
        <p14:creationId xmlns:p14="http://schemas.microsoft.com/office/powerpoint/2010/main" val="3162223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4140</TotalTime>
  <Words>2384</Words>
  <Application>Microsoft Office PowerPoint</Application>
  <PresentationFormat>Widescreen</PresentationFormat>
  <Paragraphs>147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Bookman Old Style</vt:lpstr>
      <vt:lpstr>Rockwell</vt:lpstr>
      <vt:lpstr>Sitka Text</vt:lpstr>
      <vt:lpstr>Damask</vt:lpstr>
      <vt:lpstr>The Apostles’ and Nicene Creeds</vt:lpstr>
      <vt:lpstr>Apostles’ creed</vt:lpstr>
      <vt:lpstr>PowerPoint Presentation</vt:lpstr>
      <vt:lpstr>PowerPoint Presentation</vt:lpstr>
      <vt:lpstr>Nicene Creed</vt:lpstr>
      <vt:lpstr>Nicene Creed</vt:lpstr>
      <vt:lpstr>Nicene Creed</vt:lpstr>
      <vt:lpstr>Scripture</vt:lpstr>
      <vt:lpstr>Nicene Creed</vt:lpstr>
      <vt:lpstr>Nicene Creed</vt:lpstr>
      <vt:lpstr>Discussion </vt:lpstr>
      <vt:lpstr>Nicene Creed</vt:lpstr>
      <vt:lpstr>Nicene Creed</vt:lpstr>
      <vt:lpstr>Nicene Creed</vt:lpstr>
      <vt:lpstr>The ‘Old’ Creed vs the ‘New’ Creed </vt:lpstr>
      <vt:lpstr>In latin</vt:lpstr>
      <vt:lpstr>Importance of the creed</vt:lpstr>
      <vt:lpstr>Discussion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Sparrow</dc:creator>
  <cp:lastModifiedBy>Jennifer Sparrow</cp:lastModifiedBy>
  <cp:revision>67</cp:revision>
  <dcterms:created xsi:type="dcterms:W3CDTF">2020-10-25T23:21:55Z</dcterms:created>
  <dcterms:modified xsi:type="dcterms:W3CDTF">2020-12-16T22:36:33Z</dcterms:modified>
</cp:coreProperties>
</file>