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6" r:id="rId1"/>
  </p:sldMasterIdLst>
  <p:notesMasterIdLst>
    <p:notesMasterId r:id="rId13"/>
  </p:notesMasterIdLst>
  <p:sldIdLst>
    <p:sldId id="256" r:id="rId2"/>
    <p:sldId id="270" r:id="rId3"/>
    <p:sldId id="271" r:id="rId4"/>
    <p:sldId id="272" r:id="rId5"/>
    <p:sldId id="273" r:id="rId6"/>
    <p:sldId id="274" r:id="rId7"/>
    <p:sldId id="275" r:id="rId8"/>
    <p:sldId id="278" r:id="rId9"/>
    <p:sldId id="276" r:id="rId10"/>
    <p:sldId id="277" r:id="rId11"/>
    <p:sldId id="279"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1166"/>
    <a:srgbClr val="A530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692" autoAdjust="0"/>
  </p:normalViewPr>
  <p:slideViewPr>
    <p:cSldViewPr snapToGrid="0">
      <p:cViewPr varScale="1">
        <p:scale>
          <a:sx n="109" d="100"/>
          <a:sy n="109" d="100"/>
        </p:scale>
        <p:origin x="636"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4" name="Google Shape;8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Solomon rode a mule to his coronation</a:t>
            </a:r>
            <a:endParaRPr dirty="0"/>
          </a:p>
        </p:txBody>
      </p:sp>
      <p:sp>
        <p:nvSpPr>
          <p:cNvPr id="169" name="Google Shape;169;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9" name="Google Shape;169;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0926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474256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57310065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48603545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43995822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25057610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37179359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55456956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3386351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084332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432138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381232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818794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863776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850533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907170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623008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406219835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802575586"/>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VBXcxXNOJyw&amp;t=226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prstGeom prst="rect">
            <a:avLst/>
          </a:prstGeom>
          <a:noFill/>
          <a:ln>
            <a:noFill/>
          </a:ln>
        </p:spPr>
        <p:txBody>
          <a:bodyPr spcFirstLastPara="1" wrap="square" lIns="91425" tIns="45700" rIns="91425" bIns="45700" anchor="b" anchorCtr="0">
            <a:noAutofit/>
          </a:bodyPr>
          <a:lstStyle/>
          <a:p>
            <a:pPr marL="0" lvl="0" indent="0" rtl="0">
              <a:lnSpc>
                <a:spcPct val="80000"/>
              </a:lnSpc>
              <a:spcBef>
                <a:spcPts val="0"/>
              </a:spcBef>
              <a:spcAft>
                <a:spcPts val="0"/>
              </a:spcAft>
              <a:buClr>
                <a:srgbClr val="FFFFFF"/>
              </a:buClr>
              <a:buSzPts val="8800"/>
              <a:buFont typeface="Calibri"/>
              <a:buNone/>
            </a:pPr>
            <a:r>
              <a:rPr lang="en-US" dirty="0"/>
              <a:t>The Gospel of Mark</a:t>
            </a:r>
            <a:endParaRPr dirty="0"/>
          </a:p>
        </p:txBody>
      </p:sp>
      <p:sp>
        <p:nvSpPr>
          <p:cNvPr id="3" name="Subtitle 2">
            <a:extLst>
              <a:ext uri="{FF2B5EF4-FFF2-40B4-BE49-F238E27FC236}">
                <a16:creationId xmlns:a16="http://schemas.microsoft.com/office/drawing/2014/main" id="{F88F6B73-38B4-4C52-AE0B-D1EE74E87B32}"/>
              </a:ext>
            </a:extLst>
          </p:cNvPr>
          <p:cNvSpPr>
            <a:spLocks noGrp="1"/>
          </p:cNvSpPr>
          <p:nvPr>
            <p:ph type="subTitle" idx="1"/>
          </p:nvPr>
        </p:nvSpPr>
        <p:spPr/>
        <p:txBody>
          <a:bodyPr/>
          <a:lstStyle/>
          <a:p>
            <a:r>
              <a:rPr lang="en-US" dirty="0"/>
              <a:t>-The Paschal Mystery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AE872BB-635B-4802-A1EB-561799D0AD5A}"/>
              </a:ext>
            </a:extLst>
          </p:cNvPr>
          <p:cNvSpPr/>
          <p:nvPr/>
        </p:nvSpPr>
        <p:spPr>
          <a:xfrm>
            <a:off x="8335109" y="0"/>
            <a:ext cx="3856892"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1F03A4-F914-40BF-8EF4-5C407EF33520}"/>
              </a:ext>
            </a:extLst>
          </p:cNvPr>
          <p:cNvSpPr>
            <a:spLocks noGrp="1"/>
          </p:cNvSpPr>
          <p:nvPr>
            <p:ph type="title"/>
          </p:nvPr>
        </p:nvSpPr>
        <p:spPr/>
        <p:txBody>
          <a:bodyPr/>
          <a:lstStyle/>
          <a:p>
            <a:r>
              <a:rPr lang="en-US" dirty="0"/>
              <a:t>Final Instructions</a:t>
            </a:r>
          </a:p>
        </p:txBody>
      </p:sp>
      <p:sp>
        <p:nvSpPr>
          <p:cNvPr id="3" name="Content Placeholder 2">
            <a:extLst>
              <a:ext uri="{FF2B5EF4-FFF2-40B4-BE49-F238E27FC236}">
                <a16:creationId xmlns:a16="http://schemas.microsoft.com/office/drawing/2014/main" id="{04924A2B-2642-4260-BFFE-E71C3D3D0566}"/>
              </a:ext>
            </a:extLst>
          </p:cNvPr>
          <p:cNvSpPr>
            <a:spLocks noGrp="1"/>
          </p:cNvSpPr>
          <p:nvPr>
            <p:ph idx="1"/>
          </p:nvPr>
        </p:nvSpPr>
        <p:spPr>
          <a:xfrm>
            <a:off x="751619" y="1586243"/>
            <a:ext cx="7307997" cy="4893688"/>
          </a:xfrm>
        </p:spPr>
        <p:txBody>
          <a:bodyPr/>
          <a:lstStyle/>
          <a:p>
            <a:r>
              <a:rPr lang="en-US" dirty="0"/>
              <a:t>Sent on Mission</a:t>
            </a:r>
          </a:p>
          <a:p>
            <a:pPr lvl="1"/>
            <a:r>
              <a:rPr lang="en-US" dirty="0"/>
              <a:t>Clean heart/clean hands</a:t>
            </a:r>
          </a:p>
          <a:p>
            <a:pPr lvl="1"/>
            <a:r>
              <a:rPr lang="en-US" dirty="0"/>
              <a:t>‘to every creature’</a:t>
            </a:r>
          </a:p>
          <a:p>
            <a:pPr lvl="1"/>
            <a:r>
              <a:rPr lang="en-US" dirty="0"/>
              <a:t>Signs to accompany the preaching – God’s power supports the work</a:t>
            </a:r>
          </a:p>
          <a:p>
            <a:r>
              <a:rPr lang="en-US" dirty="0"/>
              <a:t>Then He ascends</a:t>
            </a:r>
          </a:p>
          <a:p>
            <a:pPr lvl="1"/>
            <a:r>
              <a:rPr lang="en-US" dirty="0"/>
              <a:t>Transcendence, Majesty</a:t>
            </a:r>
          </a:p>
          <a:p>
            <a:pPr lvl="1"/>
            <a:r>
              <a:rPr lang="en-US" dirty="0"/>
              <a:t>God being present to all, everywhere, at all times</a:t>
            </a:r>
          </a:p>
          <a:p>
            <a:r>
              <a:rPr lang="en-US" dirty="0"/>
              <a:t>Brief ending, but the necessary components are there</a:t>
            </a:r>
          </a:p>
          <a:p>
            <a:endParaRPr lang="en-US" dirty="0"/>
          </a:p>
          <a:p>
            <a:pPr marL="0" indent="0" algn="ctr">
              <a:buNone/>
            </a:pPr>
            <a:r>
              <a:rPr lang="en-US" dirty="0"/>
              <a:t>Our lives should now orbit Christ Himself</a:t>
            </a:r>
          </a:p>
          <a:p>
            <a:pPr marL="0" indent="0" algn="ctr">
              <a:buNone/>
            </a:pPr>
            <a:r>
              <a:rPr lang="en-US" dirty="0"/>
              <a:t>Mission Accomplished!!! </a:t>
            </a:r>
          </a:p>
          <a:p>
            <a:pPr lvl="0"/>
            <a:endParaRPr lang="en-US" dirty="0"/>
          </a:p>
        </p:txBody>
      </p:sp>
      <p:sp>
        <p:nvSpPr>
          <p:cNvPr id="4" name="TextBox 3">
            <a:extLst>
              <a:ext uri="{FF2B5EF4-FFF2-40B4-BE49-F238E27FC236}">
                <a16:creationId xmlns:a16="http://schemas.microsoft.com/office/drawing/2014/main" id="{80997773-AAE9-4C5E-B9D2-B969566BCF27}"/>
              </a:ext>
            </a:extLst>
          </p:cNvPr>
          <p:cNvSpPr txBox="1"/>
          <p:nvPr/>
        </p:nvSpPr>
        <p:spPr>
          <a:xfrm>
            <a:off x="8610601" y="518745"/>
            <a:ext cx="3305907" cy="5262979"/>
          </a:xfrm>
          <a:prstGeom prst="rect">
            <a:avLst/>
          </a:prstGeom>
          <a:noFill/>
        </p:spPr>
        <p:txBody>
          <a:bodyPr wrap="square" rtlCol="0">
            <a:spAutoFit/>
          </a:bodyPr>
          <a:lstStyle/>
          <a:p>
            <a:r>
              <a:rPr lang="en-US" sz="1200" dirty="0"/>
              <a:t>[But] later, as the eleven were at table, he appeared to them and rebuked them for their unbelief and hardness of heart because they had not believed those who saw him after he had been raised. He said to them, “</a:t>
            </a:r>
            <a:r>
              <a:rPr lang="en-US" sz="1200" b="1" dirty="0"/>
              <a:t>Go into the whole world and proclaim the gospel to every creature. </a:t>
            </a:r>
            <a:r>
              <a:rPr lang="en-US" sz="1200" b="1" baseline="30000" dirty="0"/>
              <a:t> </a:t>
            </a:r>
            <a:r>
              <a:rPr lang="en-US" sz="1200" b="1" dirty="0"/>
              <a:t>Whoever believes and is baptized will be saved; whoever does not believe will be condemned.</a:t>
            </a:r>
            <a:r>
              <a:rPr lang="en-US" sz="1200" dirty="0"/>
              <a:t> These signs will accompany those who believe: in my name they will drive out demons, they will speak new languages. They will pick up serpents [with their hands], and if they drink any deadly thing, it will not harm them. They will lay hands on the sick, and they will recover.”</a:t>
            </a:r>
          </a:p>
          <a:p>
            <a:endParaRPr lang="en-US" sz="1200" b="1" dirty="0"/>
          </a:p>
          <a:p>
            <a:r>
              <a:rPr lang="en-US" sz="1200" dirty="0"/>
              <a:t>So then the Lord Jesus, after he spoke to them, was taken up into heaven </a:t>
            </a:r>
            <a:r>
              <a:rPr lang="en-US" sz="1200" b="1" dirty="0"/>
              <a:t>and took his seat at the right hand of God</a:t>
            </a:r>
            <a:r>
              <a:rPr lang="en-US" sz="1200" dirty="0"/>
              <a:t>. </a:t>
            </a:r>
            <a:r>
              <a:rPr lang="en-US" sz="1200" b="1" baseline="30000" dirty="0"/>
              <a:t> </a:t>
            </a:r>
            <a:r>
              <a:rPr lang="en-US" sz="1200" dirty="0"/>
              <a:t>But they went forth and preached everywhere, while the Lord worked with them and confirmed the word through accompanying signs.</a:t>
            </a:r>
          </a:p>
          <a:p>
            <a:endParaRPr lang="en-US" sz="1200" dirty="0"/>
          </a:p>
          <a:p>
            <a:r>
              <a:rPr lang="en-US" sz="1200" dirty="0"/>
              <a:t>[16:14-20]</a:t>
            </a:r>
          </a:p>
          <a:p>
            <a:endParaRPr lang="en-US" sz="1200" dirty="0"/>
          </a:p>
        </p:txBody>
      </p:sp>
    </p:spTree>
    <p:extLst>
      <p:ext uri="{BB962C8B-B14F-4D97-AF65-F5344CB8AC3E}">
        <p14:creationId xmlns:p14="http://schemas.microsoft.com/office/powerpoint/2010/main" val="3987407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F03A4-F914-40BF-8EF4-5C407EF33520}"/>
              </a:ext>
            </a:extLst>
          </p:cNvPr>
          <p:cNvSpPr>
            <a:spLocks noGrp="1"/>
          </p:cNvSpPr>
          <p:nvPr>
            <p:ph type="title"/>
          </p:nvPr>
        </p:nvSpPr>
        <p:spPr/>
        <p:txBody>
          <a:bodyPr/>
          <a:lstStyle/>
          <a:p>
            <a:r>
              <a:rPr lang="en-US" dirty="0"/>
              <a:t>Wrap-up</a:t>
            </a:r>
          </a:p>
        </p:txBody>
      </p:sp>
      <p:sp>
        <p:nvSpPr>
          <p:cNvPr id="3" name="Content Placeholder 2">
            <a:extLst>
              <a:ext uri="{FF2B5EF4-FFF2-40B4-BE49-F238E27FC236}">
                <a16:creationId xmlns:a16="http://schemas.microsoft.com/office/drawing/2014/main" id="{04924A2B-2642-4260-BFFE-E71C3D3D0566}"/>
              </a:ext>
            </a:extLst>
          </p:cNvPr>
          <p:cNvSpPr>
            <a:spLocks noGrp="1"/>
          </p:cNvSpPr>
          <p:nvPr>
            <p:ph idx="1"/>
          </p:nvPr>
        </p:nvSpPr>
        <p:spPr/>
        <p:txBody>
          <a:bodyPr>
            <a:normAutofit/>
          </a:bodyPr>
          <a:lstStyle/>
          <a:p>
            <a:r>
              <a:rPr lang="en-US" dirty="0"/>
              <a:t>Thank you!</a:t>
            </a:r>
          </a:p>
          <a:p>
            <a:r>
              <a:rPr lang="en-US" dirty="0"/>
              <a:t>Learn more and explore!</a:t>
            </a:r>
          </a:p>
          <a:p>
            <a:r>
              <a:rPr lang="en-US" dirty="0"/>
              <a:t>Bring the Bible into your daily prayer life</a:t>
            </a:r>
          </a:p>
          <a:p>
            <a:endParaRPr lang="en-US" dirty="0"/>
          </a:p>
          <a:p>
            <a:pPr marL="0" indent="0" algn="ctr">
              <a:buNone/>
            </a:pPr>
            <a:r>
              <a:rPr lang="en-US" dirty="0"/>
              <a:t>Questions?</a:t>
            </a:r>
          </a:p>
        </p:txBody>
      </p:sp>
    </p:spTree>
    <p:extLst>
      <p:ext uri="{BB962C8B-B14F-4D97-AF65-F5344CB8AC3E}">
        <p14:creationId xmlns:p14="http://schemas.microsoft.com/office/powerpoint/2010/main" val="1828088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7"/>
          <p:cNvSpPr txBox="1">
            <a:spLocks noGrp="1"/>
          </p:cNvSpPr>
          <p:nvPr>
            <p:ph type="title"/>
          </p:nvPr>
        </p:nvSpPr>
        <p:spPr>
          <a:prstGeom prst="rect">
            <a:avLst/>
          </a:prstGeom>
          <a:noFill/>
          <a:ln>
            <a:noFill/>
          </a:ln>
        </p:spPr>
        <p:txBody>
          <a:bodyPr spcFirstLastPara="1" wrap="square" lIns="91425" tIns="45700" rIns="91425" bIns="45700" anchor="t" anchorCtr="0">
            <a:normAutofit/>
          </a:bodyPr>
          <a:lstStyle/>
          <a:p>
            <a:pPr marL="0" lvl="0" indent="0" algn="l" rtl="0">
              <a:lnSpc>
                <a:spcPct val="85000"/>
              </a:lnSpc>
              <a:spcBef>
                <a:spcPts val="0"/>
              </a:spcBef>
              <a:spcAft>
                <a:spcPts val="0"/>
              </a:spcAft>
              <a:buClr>
                <a:schemeClr val="accent1"/>
              </a:buClr>
              <a:buSzPts val="5400"/>
              <a:buFont typeface="Calibri"/>
              <a:buNone/>
            </a:pPr>
            <a:r>
              <a:rPr lang="en-US" dirty="0"/>
              <a:t>Jesus’ Entry Into Jerusalem</a:t>
            </a:r>
            <a:endParaRPr dirty="0"/>
          </a:p>
        </p:txBody>
      </p:sp>
      <p:sp>
        <p:nvSpPr>
          <p:cNvPr id="172" name="Google Shape;172;p27"/>
          <p:cNvSpPr txBox="1">
            <a:spLocks noGrp="1"/>
          </p:cNvSpPr>
          <p:nvPr>
            <p:ph idx="1"/>
          </p:nvPr>
        </p:nvSpPr>
        <p:spPr>
          <a:xfrm>
            <a:off x="1103312" y="1565032"/>
            <a:ext cx="10397026" cy="4994030"/>
          </a:xfrm>
          <a:prstGeom prst="rect">
            <a:avLst/>
          </a:prstGeom>
          <a:noFill/>
          <a:ln>
            <a:noFill/>
          </a:ln>
        </p:spPr>
        <p:txBody>
          <a:bodyPr spcFirstLastPara="1" wrap="square" lIns="91425" tIns="45700" rIns="91425" bIns="45700" anchor="t" anchorCtr="0">
            <a:normAutofit fontScale="92500" lnSpcReduction="20000"/>
          </a:bodyPr>
          <a:lstStyle/>
          <a:p>
            <a:pPr marL="0" indent="0">
              <a:lnSpc>
                <a:spcPct val="85000"/>
              </a:lnSpc>
              <a:buNone/>
            </a:pPr>
            <a:r>
              <a:rPr lang="en-US" dirty="0"/>
              <a:t>Mark 11</a:t>
            </a:r>
          </a:p>
          <a:p>
            <a:pPr>
              <a:lnSpc>
                <a:spcPct val="85000"/>
              </a:lnSpc>
            </a:pPr>
            <a:r>
              <a:rPr lang="en-US" dirty="0"/>
              <a:t>Welcomed as a king messiah riding on </a:t>
            </a:r>
            <a:r>
              <a:rPr lang="en-US" i="1" dirty="0"/>
              <a:t>unbroken</a:t>
            </a:r>
            <a:r>
              <a:rPr lang="en-US" dirty="0"/>
              <a:t> colt.</a:t>
            </a:r>
          </a:p>
          <a:p>
            <a:pPr lvl="1">
              <a:lnSpc>
                <a:spcPct val="85000"/>
              </a:lnSpc>
            </a:pPr>
            <a:r>
              <a:rPr lang="en-US" dirty="0"/>
              <a:t>Holy things were not to have common use (colt, tomb)</a:t>
            </a:r>
          </a:p>
          <a:p>
            <a:pPr lvl="1">
              <a:lnSpc>
                <a:spcPct val="85000"/>
              </a:lnSpc>
            </a:pPr>
            <a:r>
              <a:rPr lang="en-US" dirty="0"/>
              <a:t>Jesus is the new Adam and </a:t>
            </a:r>
            <a:r>
              <a:rPr lang="en-US" i="1" dirty="0"/>
              <a:t>Kyrios; </a:t>
            </a:r>
            <a:r>
              <a:rPr lang="en-US" dirty="0"/>
              <a:t>peace with wild beasts/creation</a:t>
            </a:r>
          </a:p>
          <a:p>
            <a:pPr lvl="1">
              <a:lnSpc>
                <a:spcPct val="85000"/>
              </a:lnSpc>
            </a:pPr>
            <a:r>
              <a:rPr lang="en-US" dirty="0"/>
              <a:t>Fulfillment of prophecies: </a:t>
            </a:r>
            <a:r>
              <a:rPr lang="en-US" dirty="0" err="1"/>
              <a:t>Zech</a:t>
            </a:r>
            <a:r>
              <a:rPr lang="en-US" dirty="0"/>
              <a:t> 9:9; Ps 24:7-10, 1 Kings 1:32-34</a:t>
            </a:r>
          </a:p>
          <a:p>
            <a:pPr>
              <a:lnSpc>
                <a:spcPct val="85000"/>
              </a:lnSpc>
            </a:pPr>
            <a:endParaRPr lang="en-US" dirty="0"/>
          </a:p>
          <a:p>
            <a:pPr>
              <a:lnSpc>
                <a:spcPct val="85000"/>
              </a:lnSpc>
            </a:pPr>
            <a:r>
              <a:rPr lang="en-US" dirty="0"/>
              <a:t>Symbols of royalty</a:t>
            </a:r>
          </a:p>
          <a:p>
            <a:pPr lvl="1">
              <a:lnSpc>
                <a:spcPct val="85000"/>
              </a:lnSpc>
            </a:pPr>
            <a:r>
              <a:rPr lang="en-US" dirty="0"/>
              <a:t>Spreading cloaks: 2 Kings 9:13</a:t>
            </a:r>
          </a:p>
          <a:p>
            <a:pPr lvl="1">
              <a:lnSpc>
                <a:spcPct val="85000"/>
              </a:lnSpc>
            </a:pPr>
            <a:r>
              <a:rPr lang="en-US" dirty="0"/>
              <a:t>Palm branches: 1 </a:t>
            </a:r>
            <a:r>
              <a:rPr lang="en-US" dirty="0" err="1"/>
              <a:t>Macc</a:t>
            </a:r>
            <a:r>
              <a:rPr lang="en-US" dirty="0"/>
              <a:t> 13:51</a:t>
            </a:r>
          </a:p>
          <a:p>
            <a:pPr lvl="1">
              <a:lnSpc>
                <a:spcPct val="85000"/>
              </a:lnSpc>
            </a:pPr>
            <a:r>
              <a:rPr lang="en-US" dirty="0"/>
              <a:t>Hosanna! – psalm is a royal song of thanksgiving after victory; but also means “Save us”</a:t>
            </a:r>
          </a:p>
          <a:p>
            <a:pPr marL="0" lvl="0" indent="0">
              <a:lnSpc>
                <a:spcPct val="85000"/>
              </a:lnSpc>
              <a:spcBef>
                <a:spcPts val="1300"/>
              </a:spcBef>
              <a:buClr>
                <a:srgbClr val="262626"/>
              </a:buClr>
              <a:buSzPts val="2400"/>
              <a:buNone/>
            </a:pPr>
            <a:endParaRPr lang="en-US" dirty="0"/>
          </a:p>
          <a:p>
            <a:pPr>
              <a:lnSpc>
                <a:spcPct val="85000"/>
              </a:lnSpc>
            </a:pPr>
            <a:r>
              <a:rPr lang="en-US" dirty="0"/>
              <a:t>The event begins the parable of the Paschal Mystery – meaning is deeper</a:t>
            </a:r>
          </a:p>
          <a:p>
            <a:pPr lvl="1">
              <a:lnSpc>
                <a:spcPct val="85000"/>
              </a:lnSpc>
            </a:pPr>
            <a:r>
              <a:rPr lang="en-US" dirty="0"/>
              <a:t>Victory procession over enemies had a deeper meaning</a:t>
            </a:r>
          </a:p>
          <a:p>
            <a:pPr lvl="1">
              <a:lnSpc>
                <a:spcPct val="85000"/>
              </a:lnSpc>
            </a:pPr>
            <a:r>
              <a:rPr lang="en-US" dirty="0"/>
              <a:t>The Kingdom of David is unexpected</a:t>
            </a:r>
          </a:p>
          <a:p>
            <a:pPr lvl="1">
              <a:lnSpc>
                <a:spcPct val="85000"/>
              </a:lnSpc>
            </a:pPr>
            <a:r>
              <a:rPr lang="en-US" dirty="0"/>
              <a:t>The resurrection explains everything</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7"/>
          <p:cNvSpPr txBox="1">
            <a:spLocks noGrp="1"/>
          </p:cNvSpPr>
          <p:nvPr>
            <p:ph type="title"/>
          </p:nvPr>
        </p:nvSpPr>
        <p:spPr>
          <a:prstGeom prst="rect">
            <a:avLst/>
          </a:prstGeom>
          <a:noFill/>
          <a:ln>
            <a:noFill/>
          </a:ln>
        </p:spPr>
        <p:txBody>
          <a:bodyPr spcFirstLastPara="1" wrap="square" lIns="91425" tIns="45700" rIns="91425" bIns="45700" anchor="t" anchorCtr="0">
            <a:normAutofit/>
          </a:bodyPr>
          <a:lstStyle/>
          <a:p>
            <a:pPr marL="0" lvl="0" indent="0" algn="l" rtl="0">
              <a:lnSpc>
                <a:spcPct val="85000"/>
              </a:lnSpc>
              <a:spcBef>
                <a:spcPts val="0"/>
              </a:spcBef>
              <a:spcAft>
                <a:spcPts val="0"/>
              </a:spcAft>
              <a:buClr>
                <a:schemeClr val="accent1"/>
              </a:buClr>
              <a:buSzPts val="5400"/>
              <a:buFont typeface="Calibri"/>
              <a:buNone/>
            </a:pPr>
            <a:r>
              <a:rPr lang="en-US" dirty="0"/>
              <a:t>Jesus in the ‘Oil Press’</a:t>
            </a:r>
            <a:endParaRPr dirty="0"/>
          </a:p>
        </p:txBody>
      </p:sp>
      <p:sp>
        <p:nvSpPr>
          <p:cNvPr id="172" name="Google Shape;172;p27"/>
          <p:cNvSpPr txBox="1">
            <a:spLocks noGrp="1"/>
          </p:cNvSpPr>
          <p:nvPr>
            <p:ph idx="1"/>
          </p:nvPr>
        </p:nvSpPr>
        <p:spPr>
          <a:xfrm>
            <a:off x="800100" y="1635370"/>
            <a:ext cx="10462846" cy="4613030"/>
          </a:xfrm>
          <a:prstGeom prst="rect">
            <a:avLst/>
          </a:prstGeom>
          <a:noFill/>
          <a:ln>
            <a:noFill/>
          </a:ln>
        </p:spPr>
        <p:txBody>
          <a:bodyPr spcFirstLastPara="1" wrap="square" lIns="91425" tIns="45700" rIns="91425" bIns="45700" anchor="t" anchorCtr="0">
            <a:normAutofit fontScale="92500" lnSpcReduction="10000"/>
          </a:bodyPr>
          <a:lstStyle/>
          <a:p>
            <a:pPr marL="0" lvl="0" indent="0">
              <a:lnSpc>
                <a:spcPct val="85000"/>
              </a:lnSpc>
              <a:spcBef>
                <a:spcPts val="1300"/>
              </a:spcBef>
              <a:spcAft>
                <a:spcPts val="600"/>
              </a:spcAft>
              <a:buClr>
                <a:srgbClr val="262626"/>
              </a:buClr>
              <a:buSzPts val="2400"/>
              <a:buNone/>
            </a:pPr>
            <a:r>
              <a:rPr lang="en-US" dirty="0"/>
              <a:t>Mark 14 - The Passion begins</a:t>
            </a:r>
          </a:p>
          <a:p>
            <a:pPr marL="365760" lvl="0" indent="0">
              <a:lnSpc>
                <a:spcPct val="85000"/>
              </a:lnSpc>
              <a:spcBef>
                <a:spcPts val="1300"/>
              </a:spcBef>
              <a:spcAft>
                <a:spcPts val="600"/>
              </a:spcAft>
              <a:buClr>
                <a:srgbClr val="262626"/>
              </a:buClr>
              <a:buSzPts val="2400"/>
              <a:buNone/>
            </a:pPr>
            <a:r>
              <a:rPr lang="en-US" dirty="0"/>
              <a:t>In the garden with Him are the triad- witnesses of His greatest miracles</a:t>
            </a:r>
          </a:p>
          <a:p>
            <a:pPr marL="1314450" lvl="2">
              <a:lnSpc>
                <a:spcPct val="85000"/>
              </a:lnSpc>
              <a:spcBef>
                <a:spcPts val="0"/>
              </a:spcBef>
              <a:spcAft>
                <a:spcPts val="600"/>
              </a:spcAft>
            </a:pPr>
            <a:r>
              <a:rPr lang="en-US" dirty="0"/>
              <a:t>with him at the Transfiguration, raising of the Jairus’ daughter, etc.</a:t>
            </a:r>
          </a:p>
          <a:p>
            <a:pPr marL="365760" indent="0">
              <a:lnSpc>
                <a:spcPct val="85000"/>
              </a:lnSpc>
              <a:spcBef>
                <a:spcPts val="1300"/>
              </a:spcBef>
              <a:spcAft>
                <a:spcPts val="600"/>
              </a:spcAft>
              <a:buClr>
                <a:srgbClr val="262626"/>
              </a:buClr>
              <a:buSzPts val="2400"/>
              <a:buNone/>
            </a:pPr>
            <a:r>
              <a:rPr lang="en-US" dirty="0"/>
              <a:t>Jesus urges his disciples to watch; keep awake</a:t>
            </a:r>
          </a:p>
          <a:p>
            <a:pPr marL="1314450" lvl="2">
              <a:lnSpc>
                <a:spcPct val="85000"/>
              </a:lnSpc>
              <a:spcBef>
                <a:spcPts val="0"/>
              </a:spcBef>
              <a:spcAft>
                <a:spcPts val="600"/>
              </a:spcAft>
            </a:pPr>
            <a:r>
              <a:rPr lang="en-US" dirty="0"/>
              <a:t>same as keeping vigil and pray; customary among the Jews</a:t>
            </a:r>
          </a:p>
          <a:p>
            <a:pPr marL="1314450" lvl="2">
              <a:lnSpc>
                <a:spcPct val="85000"/>
              </a:lnSpc>
              <a:spcBef>
                <a:spcPts val="0"/>
              </a:spcBef>
              <a:spcAft>
                <a:spcPts val="600"/>
              </a:spcAft>
            </a:pPr>
            <a:r>
              <a:rPr lang="en-US" dirty="0"/>
              <a:t>Another training – they need to rely on God through prayer</a:t>
            </a:r>
          </a:p>
          <a:p>
            <a:pPr marL="1314450" lvl="2">
              <a:lnSpc>
                <a:spcPct val="85000"/>
              </a:lnSpc>
              <a:spcBef>
                <a:spcPts val="0"/>
              </a:spcBef>
              <a:spcAft>
                <a:spcPts val="600"/>
              </a:spcAft>
            </a:pPr>
            <a:r>
              <a:rPr lang="en-US" dirty="0"/>
              <a:t>He returns three times (mirroring Peter’s coming denial); they were clueless</a:t>
            </a:r>
          </a:p>
          <a:p>
            <a:pPr marL="1314450" lvl="2">
              <a:lnSpc>
                <a:spcPct val="85000"/>
              </a:lnSpc>
              <a:spcBef>
                <a:spcPts val="0"/>
              </a:spcBef>
              <a:spcAft>
                <a:spcPts val="600"/>
              </a:spcAft>
            </a:pPr>
            <a:endParaRPr lang="en-US" dirty="0"/>
          </a:p>
          <a:p>
            <a:pPr marL="365760" indent="0">
              <a:lnSpc>
                <a:spcPct val="85000"/>
              </a:lnSpc>
              <a:spcBef>
                <a:spcPts val="600"/>
              </a:spcBef>
              <a:spcAft>
                <a:spcPts val="600"/>
              </a:spcAft>
              <a:buNone/>
            </a:pPr>
            <a:r>
              <a:rPr lang="en-US" dirty="0"/>
              <a:t>“Abba”  - Aramaic for Father -distinctive with Mark; intimate</a:t>
            </a:r>
          </a:p>
          <a:p>
            <a:pPr marL="365760" indent="0">
              <a:lnSpc>
                <a:spcPct val="85000"/>
              </a:lnSpc>
              <a:spcBef>
                <a:spcPts val="600"/>
              </a:spcBef>
              <a:spcAft>
                <a:spcPts val="600"/>
              </a:spcAft>
              <a:buNone/>
            </a:pPr>
            <a:r>
              <a:rPr lang="en-US" dirty="0"/>
              <a:t>Abandonment and betrayal</a:t>
            </a:r>
          </a:p>
          <a:p>
            <a:pPr marL="1108710" lvl="1">
              <a:lnSpc>
                <a:spcPct val="85000"/>
              </a:lnSpc>
              <a:spcBef>
                <a:spcPts val="600"/>
              </a:spcBef>
              <a:spcAft>
                <a:spcPts val="600"/>
              </a:spcAft>
            </a:pPr>
            <a:r>
              <a:rPr lang="en-US" dirty="0"/>
              <a:t>Judas betrays Jesus – ‘one of the twelve’</a:t>
            </a:r>
          </a:p>
          <a:p>
            <a:pPr marL="1108710" lvl="1">
              <a:lnSpc>
                <a:spcPct val="85000"/>
              </a:lnSpc>
              <a:spcBef>
                <a:spcPts val="600"/>
              </a:spcBef>
              <a:spcAft>
                <a:spcPts val="600"/>
              </a:spcAft>
            </a:pPr>
            <a:r>
              <a:rPr lang="en-US" dirty="0"/>
              <a:t>disciples flee (Ps 31:12; Ps 38:12)</a:t>
            </a:r>
          </a:p>
          <a:p>
            <a:pPr marL="1108710" lvl="1">
              <a:lnSpc>
                <a:spcPct val="85000"/>
              </a:lnSpc>
              <a:spcBef>
                <a:spcPts val="600"/>
              </a:spcBef>
              <a:spcAft>
                <a:spcPts val="600"/>
              </a:spcAft>
            </a:pPr>
            <a:r>
              <a:rPr lang="en-US" dirty="0"/>
              <a:t>The man who ran away naked. Who is he? (Amos 2:16)</a:t>
            </a:r>
          </a:p>
          <a:p>
            <a:pPr marL="0" lvl="0" indent="0" algn="l" rtl="0">
              <a:lnSpc>
                <a:spcPct val="85000"/>
              </a:lnSpc>
              <a:spcBef>
                <a:spcPts val="1300"/>
              </a:spcBef>
              <a:spcAft>
                <a:spcPts val="0"/>
              </a:spcAft>
              <a:buClr>
                <a:srgbClr val="262626"/>
              </a:buClr>
              <a:buSzPts val="2400"/>
              <a:buNone/>
            </a:pPr>
            <a:endParaRPr dirty="0"/>
          </a:p>
        </p:txBody>
      </p:sp>
    </p:spTree>
    <p:extLst>
      <p:ext uri="{BB962C8B-B14F-4D97-AF65-F5344CB8AC3E}">
        <p14:creationId xmlns:p14="http://schemas.microsoft.com/office/powerpoint/2010/main" val="1042560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DE849B0-A9DD-4009-B1E3-95E0179C31ED}"/>
              </a:ext>
            </a:extLst>
          </p:cNvPr>
          <p:cNvSpPr/>
          <p:nvPr/>
        </p:nvSpPr>
        <p:spPr>
          <a:xfrm>
            <a:off x="9390185" y="0"/>
            <a:ext cx="2801815"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1F03A4-F914-40BF-8EF4-5C407EF33520}"/>
              </a:ext>
            </a:extLst>
          </p:cNvPr>
          <p:cNvSpPr>
            <a:spLocks noGrp="1"/>
          </p:cNvSpPr>
          <p:nvPr>
            <p:ph type="title"/>
          </p:nvPr>
        </p:nvSpPr>
        <p:spPr/>
        <p:txBody>
          <a:bodyPr/>
          <a:lstStyle/>
          <a:p>
            <a:r>
              <a:rPr lang="en-US" dirty="0"/>
              <a:t>The Trials</a:t>
            </a:r>
          </a:p>
        </p:txBody>
      </p:sp>
      <p:sp>
        <p:nvSpPr>
          <p:cNvPr id="3" name="Content Placeholder 2">
            <a:extLst>
              <a:ext uri="{FF2B5EF4-FFF2-40B4-BE49-F238E27FC236}">
                <a16:creationId xmlns:a16="http://schemas.microsoft.com/office/drawing/2014/main" id="{04924A2B-2642-4260-BFFE-E71C3D3D0566}"/>
              </a:ext>
            </a:extLst>
          </p:cNvPr>
          <p:cNvSpPr>
            <a:spLocks noGrp="1"/>
          </p:cNvSpPr>
          <p:nvPr>
            <p:ph idx="1"/>
          </p:nvPr>
        </p:nvSpPr>
        <p:spPr>
          <a:xfrm>
            <a:off x="483577" y="2052918"/>
            <a:ext cx="9129108" cy="4195481"/>
          </a:xfrm>
        </p:spPr>
        <p:txBody>
          <a:bodyPr>
            <a:normAutofit lnSpcReduction="10000"/>
          </a:bodyPr>
          <a:lstStyle/>
          <a:p>
            <a:pPr marL="0" indent="0">
              <a:buNone/>
            </a:pPr>
            <a:r>
              <a:rPr lang="en-US" dirty="0"/>
              <a:t>The Charge? Blasphemy – very serious</a:t>
            </a:r>
          </a:p>
          <a:p>
            <a:pPr marL="800100" lvl="1"/>
            <a:r>
              <a:rPr lang="en-US" dirty="0"/>
              <a:t>Jewish law requires two witnesses for capital punishment – none were found</a:t>
            </a:r>
          </a:p>
          <a:p>
            <a:pPr marL="800100" lvl="1"/>
            <a:r>
              <a:rPr lang="en-US" dirty="0"/>
              <a:t>“I am” only in Mark (14:62) </a:t>
            </a:r>
          </a:p>
          <a:p>
            <a:pPr marL="1200150" lvl="2"/>
            <a:r>
              <a:rPr lang="en-US" dirty="0"/>
              <a:t>Share the same power with God; the right hand of power</a:t>
            </a:r>
          </a:p>
          <a:p>
            <a:pPr marL="1200150" lvl="2">
              <a:spcBef>
                <a:spcPts val="600"/>
              </a:spcBef>
              <a:spcAft>
                <a:spcPts val="600"/>
              </a:spcAft>
            </a:pPr>
            <a:r>
              <a:rPr lang="en-US" dirty="0"/>
              <a:t>Seated on the throne of God. Lev: 24. Jesus is divine and human</a:t>
            </a:r>
          </a:p>
          <a:p>
            <a:pPr marL="0" indent="0">
              <a:spcBef>
                <a:spcPts val="600"/>
              </a:spcBef>
              <a:spcAft>
                <a:spcPts val="600"/>
              </a:spcAft>
              <a:buNone/>
            </a:pPr>
            <a:r>
              <a:rPr lang="en-US" dirty="0"/>
              <a:t>Peter’s denial follows, but is possibly happening at the same time</a:t>
            </a:r>
          </a:p>
          <a:p>
            <a:pPr marL="0" indent="0">
              <a:spcBef>
                <a:spcPts val="600"/>
              </a:spcBef>
              <a:spcAft>
                <a:spcPts val="600"/>
              </a:spcAft>
              <a:buNone/>
            </a:pPr>
            <a:r>
              <a:rPr lang="en-US" dirty="0"/>
              <a:t>Jesus before Pilate – very brief, but Pilate ‘was amazed’</a:t>
            </a:r>
          </a:p>
          <a:p>
            <a:pPr marL="0" indent="0">
              <a:spcBef>
                <a:spcPts val="600"/>
              </a:spcBef>
              <a:spcAft>
                <a:spcPts val="600"/>
              </a:spcAft>
              <a:buNone/>
            </a:pPr>
            <a:r>
              <a:rPr lang="en-US" dirty="0"/>
              <a:t>Jesus’ abandonment by His friends, condemnation by the Jews is immediately followed by His condemnation by the Romans (Mark 15)</a:t>
            </a:r>
          </a:p>
          <a:p>
            <a:pPr marL="0" indent="0" algn="ctr">
              <a:spcBef>
                <a:spcPts val="600"/>
              </a:spcBef>
              <a:spcAft>
                <a:spcPts val="600"/>
              </a:spcAft>
              <a:buNone/>
            </a:pPr>
            <a:r>
              <a:rPr lang="en-US" dirty="0"/>
              <a:t>– all of humanity rejects Him - </a:t>
            </a:r>
          </a:p>
          <a:p>
            <a:pPr marL="0" indent="0">
              <a:buNone/>
            </a:pPr>
            <a:endParaRPr lang="en-US" dirty="0"/>
          </a:p>
        </p:txBody>
      </p:sp>
      <p:sp>
        <p:nvSpPr>
          <p:cNvPr id="4" name="TextBox 3">
            <a:extLst>
              <a:ext uri="{FF2B5EF4-FFF2-40B4-BE49-F238E27FC236}">
                <a16:creationId xmlns:a16="http://schemas.microsoft.com/office/drawing/2014/main" id="{8FC391FF-5AAB-4A6A-86B8-E69E0F6C65D0}"/>
              </a:ext>
            </a:extLst>
          </p:cNvPr>
          <p:cNvSpPr txBox="1"/>
          <p:nvPr/>
        </p:nvSpPr>
        <p:spPr>
          <a:xfrm>
            <a:off x="9612685" y="1035846"/>
            <a:ext cx="2400300" cy="5016758"/>
          </a:xfrm>
          <a:prstGeom prst="rect">
            <a:avLst/>
          </a:prstGeom>
          <a:noFill/>
        </p:spPr>
        <p:txBody>
          <a:bodyPr wrap="square" rtlCol="0">
            <a:spAutoFit/>
          </a:bodyPr>
          <a:lstStyle/>
          <a:p>
            <a:r>
              <a:rPr lang="en-US" sz="1600" dirty="0"/>
              <a:t>But he was silent and did not answer. Again the high priest asked him, “Are you the Messiah, the</a:t>
            </a:r>
          </a:p>
          <a:p>
            <a:r>
              <a:rPr lang="en-US" sz="1600" dirty="0"/>
              <a:t>Son of the Blessed One?” </a:t>
            </a:r>
          </a:p>
          <a:p>
            <a:endParaRPr lang="en-US" sz="1600" dirty="0"/>
          </a:p>
          <a:p>
            <a:r>
              <a:rPr lang="en-US" sz="1600" dirty="0"/>
              <a:t>Jesus said, “I am; and</a:t>
            </a:r>
          </a:p>
          <a:p>
            <a:endParaRPr lang="en-US" sz="1600" dirty="0"/>
          </a:p>
          <a:p>
            <a:pPr algn="ctr"/>
            <a:r>
              <a:rPr lang="en-US" sz="1600" dirty="0"/>
              <a:t>‘you will see the Son of Man</a:t>
            </a:r>
          </a:p>
          <a:p>
            <a:pPr algn="ctr"/>
            <a:r>
              <a:rPr lang="en-US" sz="1600" dirty="0"/>
              <a:t>seated at the right hand of the </a:t>
            </a:r>
            <a:r>
              <a:rPr lang="en-US" sz="1600" dirty="0" err="1"/>
              <a:t>Power,’and</a:t>
            </a:r>
            <a:r>
              <a:rPr lang="en-US" sz="1600" dirty="0"/>
              <a:t> ‘coming with the clouds of heaven.’”</a:t>
            </a:r>
          </a:p>
          <a:p>
            <a:pPr algn="ctr"/>
            <a:endParaRPr lang="en-US" sz="1600" dirty="0"/>
          </a:p>
          <a:p>
            <a:pPr algn="ctr"/>
            <a:r>
              <a:rPr lang="en-US" sz="1600" dirty="0"/>
              <a:t> [14:61-62]</a:t>
            </a:r>
          </a:p>
          <a:p>
            <a:pPr algn="ctr"/>
            <a:r>
              <a:rPr lang="en-US" sz="1600" dirty="0"/>
              <a:t>[Ps 110:1; Dan 7:9-14]</a:t>
            </a:r>
          </a:p>
        </p:txBody>
      </p:sp>
    </p:spTree>
    <p:extLst>
      <p:ext uri="{BB962C8B-B14F-4D97-AF65-F5344CB8AC3E}">
        <p14:creationId xmlns:p14="http://schemas.microsoft.com/office/powerpoint/2010/main" val="3360555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F03A4-F914-40BF-8EF4-5C407EF33520}"/>
              </a:ext>
            </a:extLst>
          </p:cNvPr>
          <p:cNvSpPr>
            <a:spLocks noGrp="1"/>
          </p:cNvSpPr>
          <p:nvPr>
            <p:ph type="title"/>
          </p:nvPr>
        </p:nvSpPr>
        <p:spPr/>
        <p:txBody>
          <a:bodyPr/>
          <a:lstStyle/>
          <a:p>
            <a:r>
              <a:rPr lang="en-US" dirty="0"/>
              <a:t>The Crucifixion</a:t>
            </a:r>
          </a:p>
        </p:txBody>
      </p:sp>
      <p:sp>
        <p:nvSpPr>
          <p:cNvPr id="3" name="Content Placeholder 2">
            <a:extLst>
              <a:ext uri="{FF2B5EF4-FFF2-40B4-BE49-F238E27FC236}">
                <a16:creationId xmlns:a16="http://schemas.microsoft.com/office/drawing/2014/main" id="{04924A2B-2642-4260-BFFE-E71C3D3D0566}"/>
              </a:ext>
            </a:extLst>
          </p:cNvPr>
          <p:cNvSpPr>
            <a:spLocks noGrp="1"/>
          </p:cNvSpPr>
          <p:nvPr>
            <p:ph idx="1"/>
          </p:nvPr>
        </p:nvSpPr>
        <p:spPr>
          <a:xfrm>
            <a:off x="725242" y="2017749"/>
            <a:ext cx="9869489" cy="4195481"/>
          </a:xfrm>
        </p:spPr>
        <p:txBody>
          <a:bodyPr/>
          <a:lstStyle/>
          <a:p>
            <a:pPr marL="0" indent="0">
              <a:buNone/>
            </a:pPr>
            <a:r>
              <a:rPr lang="en-US" dirty="0"/>
              <a:t>Inscription: King of the Jews</a:t>
            </a:r>
          </a:p>
          <a:p>
            <a:pPr lvl="1"/>
            <a:r>
              <a:rPr lang="en-US" dirty="0"/>
              <a:t>It was a mockery</a:t>
            </a:r>
          </a:p>
          <a:p>
            <a:pPr lvl="1"/>
            <a:r>
              <a:rPr lang="en-US" dirty="0"/>
              <a:t>Implies Caesar is not a king, committing treason</a:t>
            </a:r>
          </a:p>
          <a:p>
            <a:pPr marL="0" indent="0">
              <a:buNone/>
            </a:pPr>
            <a:r>
              <a:rPr lang="en-US" dirty="0"/>
              <a:t>Method of execution/scourging at the pillar</a:t>
            </a:r>
          </a:p>
          <a:p>
            <a:pPr marL="800100" lvl="1"/>
            <a:r>
              <a:rPr lang="en-US" dirty="0"/>
              <a:t>visible horror of the crucifixion to serve as a warning for rebels</a:t>
            </a:r>
          </a:p>
          <a:p>
            <a:pPr marL="800100" lvl="1"/>
            <a:r>
              <a:rPr lang="en-US" dirty="0"/>
              <a:t>instill fear to anyone who may be contemplating rebellion</a:t>
            </a:r>
          </a:p>
          <a:p>
            <a:pPr marL="800100" lvl="1"/>
            <a:r>
              <a:rPr lang="en-US" dirty="0"/>
              <a:t>Crown of thorns was meant to mock his royalty</a:t>
            </a:r>
          </a:p>
          <a:p>
            <a:pPr marL="0" indent="0">
              <a:buNone/>
            </a:pPr>
            <a:r>
              <a:rPr lang="en-US" dirty="0"/>
              <a:t>“My God, My God, why have you abandoned me…” (Ps 22)</a:t>
            </a:r>
          </a:p>
          <a:p>
            <a:pPr marL="0" indent="0">
              <a:buNone/>
            </a:pPr>
            <a:endParaRPr lang="en-US" dirty="0"/>
          </a:p>
          <a:p>
            <a:pPr marL="0" indent="0" algn="ctr">
              <a:buNone/>
            </a:pPr>
            <a:r>
              <a:rPr lang="en-US" dirty="0"/>
              <a:t>Jesus is King, but one Who reigns from the cross, suffering in totality</a:t>
            </a:r>
          </a:p>
          <a:p>
            <a:pPr marL="0" indent="0">
              <a:buNone/>
            </a:pPr>
            <a:endParaRPr lang="en-US" dirty="0"/>
          </a:p>
        </p:txBody>
      </p:sp>
    </p:spTree>
    <p:extLst>
      <p:ext uri="{BB962C8B-B14F-4D97-AF65-F5344CB8AC3E}">
        <p14:creationId xmlns:p14="http://schemas.microsoft.com/office/powerpoint/2010/main" val="165337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F03A4-F914-40BF-8EF4-5C407EF33520}"/>
              </a:ext>
            </a:extLst>
          </p:cNvPr>
          <p:cNvSpPr>
            <a:spLocks noGrp="1"/>
          </p:cNvSpPr>
          <p:nvPr>
            <p:ph type="title"/>
          </p:nvPr>
        </p:nvSpPr>
        <p:spPr/>
        <p:txBody>
          <a:bodyPr/>
          <a:lstStyle/>
          <a:p>
            <a:r>
              <a:rPr lang="en-US" dirty="0"/>
              <a:t>The Death of The Lord</a:t>
            </a:r>
          </a:p>
        </p:txBody>
      </p:sp>
      <p:sp>
        <p:nvSpPr>
          <p:cNvPr id="3" name="Content Placeholder 2">
            <a:extLst>
              <a:ext uri="{FF2B5EF4-FFF2-40B4-BE49-F238E27FC236}">
                <a16:creationId xmlns:a16="http://schemas.microsoft.com/office/drawing/2014/main" id="{04924A2B-2642-4260-BFFE-E71C3D3D0566}"/>
              </a:ext>
            </a:extLst>
          </p:cNvPr>
          <p:cNvSpPr>
            <a:spLocks noGrp="1"/>
          </p:cNvSpPr>
          <p:nvPr>
            <p:ph idx="1"/>
          </p:nvPr>
        </p:nvSpPr>
        <p:spPr>
          <a:xfrm>
            <a:off x="1103312" y="1485900"/>
            <a:ext cx="10405819" cy="4762499"/>
          </a:xfrm>
        </p:spPr>
        <p:txBody>
          <a:bodyPr>
            <a:normAutofit fontScale="92500" lnSpcReduction="20000"/>
          </a:bodyPr>
          <a:lstStyle/>
          <a:p>
            <a:pPr marL="0" lvl="0" indent="0">
              <a:buNone/>
            </a:pPr>
            <a:r>
              <a:rPr lang="en-US" dirty="0"/>
              <a:t>3 PM</a:t>
            </a:r>
          </a:p>
          <a:p>
            <a:pPr lvl="1"/>
            <a:r>
              <a:rPr lang="en-US" dirty="0"/>
              <a:t>It was customary offer perpetual sacrifice Exodus 29: 38-42</a:t>
            </a:r>
          </a:p>
          <a:p>
            <a:pPr lvl="1"/>
            <a:r>
              <a:rPr lang="en-US" dirty="0"/>
              <a:t>Christ dying at the hour the old perpetual sacrifice</a:t>
            </a:r>
          </a:p>
          <a:p>
            <a:pPr lvl="1"/>
            <a:r>
              <a:rPr lang="en-US" dirty="0"/>
              <a:t>He is now the New and Eternal sacrifice of the New Covenant</a:t>
            </a:r>
          </a:p>
          <a:p>
            <a:pPr lvl="1"/>
            <a:r>
              <a:rPr lang="en-US" dirty="0"/>
              <a:t>This custom continued even after resurrection of Christ. </a:t>
            </a:r>
          </a:p>
          <a:p>
            <a:pPr lvl="2"/>
            <a:r>
              <a:rPr lang="en-US" dirty="0"/>
              <a:t>The 9</a:t>
            </a:r>
            <a:r>
              <a:rPr lang="en-US" baseline="30000" dirty="0"/>
              <a:t>th</a:t>
            </a:r>
            <a:r>
              <a:rPr lang="en-US" dirty="0"/>
              <a:t> hour prayer Acts 2 and 4,  Peter and John -  going to the temple for prayer at the 9</a:t>
            </a:r>
            <a:r>
              <a:rPr lang="en-US" baseline="30000" dirty="0"/>
              <a:t>th</a:t>
            </a:r>
            <a:r>
              <a:rPr lang="en-US" dirty="0"/>
              <a:t> hour </a:t>
            </a:r>
          </a:p>
          <a:p>
            <a:pPr marL="0" indent="0">
              <a:buNone/>
            </a:pPr>
            <a:endParaRPr lang="en-US" dirty="0"/>
          </a:p>
          <a:p>
            <a:pPr marL="0" indent="0">
              <a:buNone/>
            </a:pPr>
            <a:r>
              <a:rPr lang="en-US" dirty="0"/>
              <a:t>The curtain in the Temple is torn</a:t>
            </a:r>
          </a:p>
          <a:p>
            <a:pPr lvl="1"/>
            <a:r>
              <a:rPr lang="en-US" dirty="0"/>
              <a:t>Access to God, eternal life is opened to all who respond</a:t>
            </a:r>
          </a:p>
          <a:p>
            <a:pPr lvl="1"/>
            <a:r>
              <a:rPr lang="en-US" dirty="0"/>
              <a:t>No longer only for the priests (the select) annually</a:t>
            </a:r>
          </a:p>
          <a:p>
            <a:pPr lvl="1"/>
            <a:r>
              <a:rPr lang="en-US" dirty="0"/>
              <a:t>The curtain was adorned with symbols of the universe – stars, moon, sun – it’s rending speaks to prophecy, God’s radical transformation of creation</a:t>
            </a:r>
          </a:p>
          <a:p>
            <a:pPr marL="0" indent="0">
              <a:buNone/>
            </a:pPr>
            <a:endParaRPr lang="en-US" dirty="0"/>
          </a:p>
          <a:p>
            <a:pPr marL="0" indent="0">
              <a:buNone/>
            </a:pPr>
            <a:r>
              <a:rPr lang="en-US" dirty="0"/>
              <a:t>Confession of the Roman soldier – future Gentile mission</a:t>
            </a:r>
          </a:p>
          <a:p>
            <a:endParaRPr lang="en-US" dirty="0"/>
          </a:p>
          <a:p>
            <a:pPr lvl="0"/>
            <a:endParaRPr lang="en-US" dirty="0"/>
          </a:p>
        </p:txBody>
      </p:sp>
    </p:spTree>
    <p:extLst>
      <p:ext uri="{BB962C8B-B14F-4D97-AF65-F5344CB8AC3E}">
        <p14:creationId xmlns:p14="http://schemas.microsoft.com/office/powerpoint/2010/main" val="2298500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F03A4-F914-40BF-8EF4-5C407EF33520}"/>
              </a:ext>
            </a:extLst>
          </p:cNvPr>
          <p:cNvSpPr>
            <a:spLocks noGrp="1"/>
          </p:cNvSpPr>
          <p:nvPr>
            <p:ph type="title"/>
          </p:nvPr>
        </p:nvSpPr>
        <p:spPr/>
        <p:txBody>
          <a:bodyPr/>
          <a:lstStyle/>
          <a:p>
            <a:r>
              <a:rPr lang="en-US" dirty="0"/>
              <a:t>Meditation</a:t>
            </a:r>
          </a:p>
        </p:txBody>
      </p:sp>
      <p:sp>
        <p:nvSpPr>
          <p:cNvPr id="3" name="Content Placeholder 2">
            <a:extLst>
              <a:ext uri="{FF2B5EF4-FFF2-40B4-BE49-F238E27FC236}">
                <a16:creationId xmlns:a16="http://schemas.microsoft.com/office/drawing/2014/main" id="{04924A2B-2642-4260-BFFE-E71C3D3D0566}"/>
              </a:ext>
            </a:extLst>
          </p:cNvPr>
          <p:cNvSpPr>
            <a:spLocks noGrp="1"/>
          </p:cNvSpPr>
          <p:nvPr>
            <p:ph idx="1"/>
          </p:nvPr>
        </p:nvSpPr>
        <p:spPr/>
        <p:txBody>
          <a:bodyPr/>
          <a:lstStyle/>
          <a:p>
            <a:pPr lvl="0"/>
            <a:r>
              <a:rPr lang="en-US" dirty="0">
                <a:hlinkClick r:id="rId2"/>
              </a:rPr>
              <a:t>https://www.youtube.com/watch?v=VBXcxXNOJyw&amp;t=226s</a:t>
            </a:r>
            <a:endParaRPr lang="en-US" dirty="0"/>
          </a:p>
        </p:txBody>
      </p:sp>
    </p:spTree>
    <p:extLst>
      <p:ext uri="{BB962C8B-B14F-4D97-AF65-F5344CB8AC3E}">
        <p14:creationId xmlns:p14="http://schemas.microsoft.com/office/powerpoint/2010/main" val="749185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F03A4-F914-40BF-8EF4-5C407EF33520}"/>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04924A2B-2642-4260-BFFE-E71C3D3D0566}"/>
              </a:ext>
            </a:extLst>
          </p:cNvPr>
          <p:cNvSpPr>
            <a:spLocks noGrp="1"/>
          </p:cNvSpPr>
          <p:nvPr>
            <p:ph idx="1"/>
          </p:nvPr>
        </p:nvSpPr>
        <p:spPr>
          <a:xfrm>
            <a:off x="1103312" y="2052918"/>
            <a:ext cx="10142050" cy="4195481"/>
          </a:xfrm>
        </p:spPr>
        <p:txBody>
          <a:bodyPr/>
          <a:lstStyle/>
          <a:p>
            <a:pPr>
              <a:spcAft>
                <a:spcPts val="600"/>
              </a:spcAft>
            </a:pPr>
            <a:r>
              <a:rPr lang="en-US" dirty="0"/>
              <a:t>Any thoughts you wish to share about the meditation?</a:t>
            </a:r>
          </a:p>
          <a:p>
            <a:pPr>
              <a:spcAft>
                <a:spcPts val="600"/>
              </a:spcAft>
            </a:pPr>
            <a:endParaRPr lang="en-US" dirty="0"/>
          </a:p>
          <a:p>
            <a:pPr marL="0" lvl="0" indent="0">
              <a:spcAft>
                <a:spcPts val="600"/>
              </a:spcAft>
              <a:buNone/>
            </a:pPr>
            <a:r>
              <a:rPr lang="en-US" dirty="0"/>
              <a:t>Majority of the people who followed Jesus were disappointed in the way he presented himself as Messiah and king of Israel. </a:t>
            </a:r>
          </a:p>
          <a:p>
            <a:pPr lvl="0">
              <a:spcAft>
                <a:spcPts val="600"/>
              </a:spcAft>
            </a:pPr>
            <a:r>
              <a:rPr lang="en-US" dirty="0"/>
              <a:t>Who is Jesus of Nazareth for us and how does He reveal the true God?</a:t>
            </a:r>
          </a:p>
          <a:p>
            <a:pPr lvl="0">
              <a:spcAft>
                <a:spcPts val="600"/>
              </a:spcAft>
            </a:pPr>
            <a:r>
              <a:rPr lang="en-US" dirty="0"/>
              <a:t>How difficult is it to follow a king who chooses the cross as his throne?</a:t>
            </a:r>
          </a:p>
          <a:p>
            <a:pPr lvl="0">
              <a:spcAft>
                <a:spcPts val="600"/>
              </a:spcAft>
            </a:pPr>
            <a:r>
              <a:rPr lang="en-US" dirty="0"/>
              <a:t>Was it necessary that Christ should suffer? </a:t>
            </a:r>
          </a:p>
          <a:p>
            <a:pPr lvl="0">
              <a:spcAft>
                <a:spcPts val="600"/>
              </a:spcAft>
            </a:pPr>
            <a:r>
              <a:rPr lang="en-US" dirty="0"/>
              <a:t>What do we respond to the resurrection and what it means?</a:t>
            </a:r>
          </a:p>
          <a:p>
            <a:pPr lvl="0"/>
            <a:endParaRPr lang="en-US" dirty="0"/>
          </a:p>
        </p:txBody>
      </p:sp>
    </p:spTree>
    <p:extLst>
      <p:ext uri="{BB962C8B-B14F-4D97-AF65-F5344CB8AC3E}">
        <p14:creationId xmlns:p14="http://schemas.microsoft.com/office/powerpoint/2010/main" val="342027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F03A4-F914-40BF-8EF4-5C407EF33520}"/>
              </a:ext>
            </a:extLst>
          </p:cNvPr>
          <p:cNvSpPr>
            <a:spLocks noGrp="1"/>
          </p:cNvSpPr>
          <p:nvPr>
            <p:ph type="title"/>
          </p:nvPr>
        </p:nvSpPr>
        <p:spPr/>
        <p:txBody>
          <a:bodyPr/>
          <a:lstStyle/>
          <a:p>
            <a:r>
              <a:rPr lang="en-US" dirty="0"/>
              <a:t>Resurrection</a:t>
            </a:r>
          </a:p>
        </p:txBody>
      </p:sp>
      <p:sp>
        <p:nvSpPr>
          <p:cNvPr id="3" name="Content Placeholder 2">
            <a:extLst>
              <a:ext uri="{FF2B5EF4-FFF2-40B4-BE49-F238E27FC236}">
                <a16:creationId xmlns:a16="http://schemas.microsoft.com/office/drawing/2014/main" id="{04924A2B-2642-4260-BFFE-E71C3D3D0566}"/>
              </a:ext>
            </a:extLst>
          </p:cNvPr>
          <p:cNvSpPr>
            <a:spLocks noGrp="1"/>
          </p:cNvSpPr>
          <p:nvPr>
            <p:ph idx="1"/>
          </p:nvPr>
        </p:nvSpPr>
        <p:spPr>
          <a:xfrm>
            <a:off x="1103312" y="1582616"/>
            <a:ext cx="10133257" cy="4665784"/>
          </a:xfrm>
        </p:spPr>
        <p:txBody>
          <a:bodyPr>
            <a:normAutofit fontScale="92500" lnSpcReduction="20000"/>
          </a:bodyPr>
          <a:lstStyle/>
          <a:p>
            <a:pPr marL="0" lvl="0" indent="0">
              <a:buNone/>
            </a:pPr>
            <a:r>
              <a:rPr lang="en-US" dirty="0"/>
              <a:t>The first day of the week; new creation begins</a:t>
            </a:r>
          </a:p>
          <a:p>
            <a:pPr marL="0" lvl="0" indent="0">
              <a:buNone/>
            </a:pPr>
            <a:r>
              <a:rPr lang="en-US" dirty="0"/>
              <a:t>First day = Genesis creation story</a:t>
            </a:r>
          </a:p>
          <a:p>
            <a:pPr marL="0" lvl="0" indent="0">
              <a:buNone/>
            </a:pPr>
            <a:r>
              <a:rPr lang="en-US" dirty="0"/>
              <a:t>He is risen!! </a:t>
            </a:r>
            <a:r>
              <a:rPr lang="en-US" i="1" dirty="0"/>
              <a:t>They don’t believe.</a:t>
            </a:r>
          </a:p>
          <a:p>
            <a:pPr marL="0" lvl="0" indent="0">
              <a:buNone/>
            </a:pPr>
            <a:endParaRPr lang="en-US" dirty="0"/>
          </a:p>
          <a:p>
            <a:pPr marL="0" lvl="0" indent="0">
              <a:buNone/>
            </a:pPr>
            <a:r>
              <a:rPr lang="en-US" dirty="0"/>
              <a:t>The resurrection interprets the scriptures fully</a:t>
            </a:r>
          </a:p>
          <a:p>
            <a:pPr lvl="1"/>
            <a:r>
              <a:rPr lang="en-US" dirty="0"/>
              <a:t>Full understanding of the OT and Jesus teachings</a:t>
            </a:r>
          </a:p>
          <a:p>
            <a:pPr lvl="1"/>
            <a:r>
              <a:rPr lang="en-US" dirty="0"/>
              <a:t>Reveals the full meaning of God’s love</a:t>
            </a:r>
          </a:p>
          <a:p>
            <a:pPr lvl="1"/>
            <a:r>
              <a:rPr lang="en-US" dirty="0"/>
              <a:t>The ultimate triumph over evil – The Kingdom of God is planted, to thrive</a:t>
            </a:r>
          </a:p>
          <a:p>
            <a:pPr lvl="1"/>
            <a:r>
              <a:rPr lang="en-US" dirty="0"/>
              <a:t>Death is not the end of everything – our destiny is life</a:t>
            </a:r>
          </a:p>
          <a:p>
            <a:pPr lvl="1"/>
            <a:endParaRPr lang="en-US" dirty="0"/>
          </a:p>
          <a:p>
            <a:pPr marL="57150" indent="0">
              <a:buNone/>
            </a:pPr>
            <a:r>
              <a:rPr lang="en-US" dirty="0"/>
              <a:t>Gives meaning to history</a:t>
            </a:r>
          </a:p>
          <a:p>
            <a:pPr marL="57150" indent="0">
              <a:buNone/>
            </a:pPr>
            <a:r>
              <a:rPr lang="en-US" dirty="0"/>
              <a:t>Reveals full meaning of our lives</a:t>
            </a:r>
          </a:p>
          <a:p>
            <a:pPr marL="57150" indent="0">
              <a:buNone/>
            </a:pPr>
            <a:r>
              <a:rPr lang="en-US" dirty="0"/>
              <a:t>Gives meaning to all of the sacrifices we make in this world </a:t>
            </a:r>
          </a:p>
          <a:p>
            <a:pPr marL="457200" lvl="1" indent="0">
              <a:buNone/>
            </a:pPr>
            <a:endParaRPr lang="en-US" dirty="0"/>
          </a:p>
        </p:txBody>
      </p:sp>
    </p:spTree>
    <p:extLst>
      <p:ext uri="{BB962C8B-B14F-4D97-AF65-F5344CB8AC3E}">
        <p14:creationId xmlns:p14="http://schemas.microsoft.com/office/powerpoint/2010/main" val="37097754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2391</TotalTime>
  <Words>1165</Words>
  <Application>Microsoft Office PowerPoint</Application>
  <PresentationFormat>Widescreen</PresentationFormat>
  <Paragraphs>125</Paragraphs>
  <Slides>11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Century Gothic</vt:lpstr>
      <vt:lpstr>Wingdings 3</vt:lpstr>
      <vt:lpstr>Ion</vt:lpstr>
      <vt:lpstr>The Gospel of Mark</vt:lpstr>
      <vt:lpstr>Jesus’ Entry Into Jerusalem</vt:lpstr>
      <vt:lpstr>Jesus in the ‘Oil Press’</vt:lpstr>
      <vt:lpstr>The Trials</vt:lpstr>
      <vt:lpstr>The Crucifixion</vt:lpstr>
      <vt:lpstr>The Death of The Lord</vt:lpstr>
      <vt:lpstr>Meditation</vt:lpstr>
      <vt:lpstr>Discussion</vt:lpstr>
      <vt:lpstr>Resurrection</vt:lpstr>
      <vt:lpstr>Final Instructions</vt:lpstr>
      <vt:lpstr>Wrap-up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Gospel of Mark</dc:title>
  <dc:creator>Jennifer Sparrow</dc:creator>
  <cp:lastModifiedBy>Jennifer Sparrow</cp:lastModifiedBy>
  <cp:revision>108</cp:revision>
  <dcterms:modified xsi:type="dcterms:W3CDTF">2021-03-24T17:37:33Z</dcterms:modified>
</cp:coreProperties>
</file>