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</p:sldMasterIdLst>
  <p:notesMasterIdLst>
    <p:notesMasterId r:id="rId23"/>
  </p:notes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6" r:id="rId13"/>
    <p:sldId id="273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4" r:id="rId2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28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9" name="Google Shape;1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3" name="Google Shape;20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6" name="Google Shape;25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9" name="Google Shape;20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0" name="Google Shape;22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6" name="Google Shape;22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2" name="Google Shape;23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8" name="Google Shape;23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4" name="Google Shape;24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0" name="Google Shape;25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2" name="Google Shape;26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1" name="Google Shape;16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7" name="Google Shape;16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3" name="Google Shape;17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9" name="Google Shape;17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5" name="Google Shape;18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1" name="Google Shape;19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7" name="Google Shape;19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2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18" name="Google Shape;18;p2" descr="HD-PanelTitle-V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Google Shape;19;p2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" name="Google Shape;20;p2" descr="HDRibbonTitle-UniformTrim.png"/>
            <p:cNvPicPr preferRelativeResize="0"/>
            <p:nvPr/>
          </p:nvPicPr>
          <p:blipFill rotWithShape="1">
            <a:blip r:embed="rId3">
              <a:alphaModFix/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21;p2" descr="HDRibbonTitle-UniformTrim.png"/>
            <p:cNvPicPr preferRelativeResize="0"/>
            <p:nvPr/>
          </p:nvPicPr>
          <p:blipFill rotWithShape="1">
            <a:blip r:embed="rId3">
              <a:alphaModFix/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415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dt" idx="10"/>
          </p:nvPr>
        </p:nvSpPr>
        <p:spPr>
          <a:xfrm>
            <a:off x="7983232" y="5037663"/>
            <a:ext cx="8974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ftr" idx="11"/>
          </p:nvPr>
        </p:nvSpPr>
        <p:spPr>
          <a:xfrm>
            <a:off x="2692397" y="5037663"/>
            <a:ext cx="5214635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ldNum" idx="12"/>
          </p:nvPr>
        </p:nvSpPr>
        <p:spPr>
          <a:xfrm>
            <a:off x="8956900" y="5037663"/>
            <a:ext cx="5511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7" name="Google Shape;27;p2"/>
          <p:cNvCxnSpPr/>
          <p:nvPr/>
        </p:nvCxnSpPr>
        <p:spPr>
          <a:xfrm>
            <a:off x="2692399" y="3522131"/>
            <a:ext cx="681566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1"/>
          <p:cNvSpPr txBox="1"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1"/>
          <p:cNvSpPr>
            <a:spLocks noGrp="1"/>
          </p:cNvSpPr>
          <p:nvPr>
            <p:ph type="pic" idx="2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8" name="Google Shape;88;p11"/>
          <p:cNvSpPr txBox="1">
            <a:spLocks noGrp="1"/>
          </p:cNvSpPr>
          <p:nvPr>
            <p:ph type="body" idx="1"/>
          </p:nvPr>
        </p:nvSpPr>
        <p:spPr>
          <a:xfrm>
            <a:off x="1295401" y="5382153"/>
            <a:ext cx="9609666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61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1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Arial"/>
              <a:buNone/>
              <a:defRPr sz="32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8" name="Google Shape;98;p12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3"/>
          <p:cNvSpPr txBox="1"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cap="non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body" idx="1"/>
          </p:nvPr>
        </p:nvSpPr>
        <p:spPr>
          <a:xfrm>
            <a:off x="1674812" y="3352800"/>
            <a:ext cx="883920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Font typeface="Arial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Font typeface="Arial"/>
              <a:buNone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body" idx="2"/>
          </p:nvPr>
        </p:nvSpPr>
        <p:spPr>
          <a:xfrm>
            <a:off x="1295401" y="4343399"/>
            <a:ext cx="9609666" cy="153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6" name="Google Shape;106;p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3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8" name="Google Shape;108;p13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Arial"/>
              <a:buNone/>
              <a:defRPr sz="32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4"/>
          <p:cNvSpPr txBox="1"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4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cap="non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body" idx="1"/>
          </p:nvPr>
        </p:nvSpPr>
        <p:spPr>
          <a:xfrm>
            <a:off x="1295401" y="3639312"/>
            <a:ext cx="9609668" cy="886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body" idx="2"/>
          </p:nvPr>
        </p:nvSpPr>
        <p:spPr>
          <a:xfrm>
            <a:off x="1295401" y="4529667"/>
            <a:ext cx="9609668" cy="1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2" name="Google Shape;122;p15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5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4" name="Google Shape;124;p15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 txBox="1"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  <a:defRPr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6"/>
          <p:cNvSpPr txBox="1">
            <a:spLocks noGrp="1"/>
          </p:cNvSpPr>
          <p:nvPr>
            <p:ph type="body" idx="1"/>
          </p:nvPr>
        </p:nvSpPr>
        <p:spPr>
          <a:xfrm>
            <a:off x="1295401" y="3630168"/>
            <a:ext cx="9609668" cy="84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20"/>
              <a:buNone/>
              <a:defRPr sz="2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16"/>
          <p:cNvSpPr txBox="1">
            <a:spLocks noGrp="1"/>
          </p:cNvSpPr>
          <p:nvPr>
            <p:ph type="body" idx="2"/>
          </p:nvPr>
        </p:nvSpPr>
        <p:spPr>
          <a:xfrm>
            <a:off x="1295400" y="4470399"/>
            <a:ext cx="9609670" cy="140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6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2" name="Google Shape;132;p16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body" idx="1"/>
          </p:nvPr>
        </p:nvSpPr>
        <p:spPr>
          <a:xfrm rot="5400000">
            <a:off x="4436531" y="-584198"/>
            <a:ext cx="3318936" cy="9601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7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7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9" name="Google Shape;139;p17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8"/>
          <p:cNvSpPr txBox="1">
            <a:spLocks noGrp="1"/>
          </p:cNvSpPr>
          <p:nvPr>
            <p:ph type="title"/>
          </p:nvPr>
        </p:nvSpPr>
        <p:spPr>
          <a:xfrm rot="5400000">
            <a:off x="7497936" y="2483551"/>
            <a:ext cx="4893735" cy="1890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body" idx="1"/>
          </p:nvPr>
        </p:nvSpPr>
        <p:spPr>
          <a:xfrm rot="5400000">
            <a:off x="2565043" y="-287513"/>
            <a:ext cx="4893734" cy="7433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18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8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8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46" name="Google Shape;146;p18"/>
          <p:cNvCxnSpPr/>
          <p:nvPr/>
        </p:nvCxnSpPr>
        <p:spPr>
          <a:xfrm>
            <a:off x="8863890" y="990600"/>
            <a:ext cx="0" cy="487680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3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1" name="Google Shape;41;p4"/>
          <p:cNvCxnSpPr/>
          <p:nvPr/>
        </p:nvCxnSpPr>
        <p:spPr>
          <a:xfrm>
            <a:off x="2012723" y="3710585"/>
            <a:ext cx="8163380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body" idx="1"/>
          </p:nvPr>
        </p:nvSpPr>
        <p:spPr>
          <a:xfrm>
            <a:off x="1298448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body" idx="2"/>
          </p:nvPr>
        </p:nvSpPr>
        <p:spPr>
          <a:xfrm>
            <a:off x="6181344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9" name="Google Shape;49;p5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3220"/>
              <a:buNone/>
              <a:defRPr sz="28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4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body" idx="2"/>
          </p:nvPr>
        </p:nvSpPr>
        <p:spPr>
          <a:xfrm>
            <a:off x="129540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body" idx="3"/>
          </p:nvPr>
        </p:nvSpPr>
        <p:spPr>
          <a:xfrm>
            <a:off x="6180671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3220"/>
              <a:buNone/>
              <a:defRPr sz="28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4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body" idx="4"/>
          </p:nvPr>
        </p:nvSpPr>
        <p:spPr>
          <a:xfrm>
            <a:off x="6180671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9" name="Google Shape;59;p6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5" name="Google Shape;65;p7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body" idx="1"/>
          </p:nvPr>
        </p:nvSpPr>
        <p:spPr>
          <a:xfrm>
            <a:off x="5418668" y="982131"/>
            <a:ext cx="5469466" cy="489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body" idx="2"/>
          </p:nvPr>
        </p:nvSpPr>
        <p:spPr>
          <a:xfrm>
            <a:off x="1293811" y="3031065"/>
            <a:ext cx="3718455" cy="243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84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7" name="Google Shape;77;p9"/>
          <p:cNvCxnSpPr/>
          <p:nvPr/>
        </p:nvCxnSpPr>
        <p:spPr>
          <a:xfrm>
            <a:off x="1396169" y="2912533"/>
            <a:ext cx="35144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 txBox="1"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"/>
              <a:buNone/>
              <a:defRPr sz="28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0"/>
          <p:cNvSpPr>
            <a:spLocks noGrp="1"/>
          </p:cNvSpPr>
          <p:nvPr>
            <p:ph type="pic" idx="2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1" name="Google Shape;81;p10"/>
          <p:cNvSpPr txBox="1">
            <a:spLocks noGrp="1"/>
          </p:cNvSpPr>
          <p:nvPr>
            <p:ph type="body" idx="1"/>
          </p:nvPr>
        </p:nvSpPr>
        <p:spPr>
          <a:xfrm>
            <a:off x="1295399" y="3255432"/>
            <a:ext cx="6241816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0"/>
            <a:ext cx="12188825" cy="6856214"/>
            <a:chOff x="0" y="0"/>
            <a:chExt cx="12188825" cy="6856214"/>
          </a:xfrm>
        </p:grpSpPr>
        <p:pic>
          <p:nvPicPr>
            <p:cNvPr id="7" name="Google Shape;7;p1" descr="HD-PanelContent-V.png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8;p1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" name="Google Shape;9;p1" descr="HDRibbonContent-UniformTrim.png"/>
            <p:cNvPicPr preferRelativeResize="0"/>
            <p:nvPr/>
          </p:nvPicPr>
          <p:blipFill rotWithShape="1">
            <a:blip r:embed="rId21">
              <a:alphaModFix/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10;p1" descr="HDRibbonContent-UniformTrim.png"/>
            <p:cNvPicPr preferRelativeResize="0"/>
            <p:nvPr/>
          </p:nvPicPr>
          <p:blipFill rotWithShape="1">
            <a:blip r:embed="rId21">
              <a:alphaModFix/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38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746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004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54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83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83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83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83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834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9"/>
          <p:cNvSpPr txBox="1"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</a:pPr>
            <a:r>
              <a:rPr lang="en-US"/>
              <a:t>Gospel of John</a:t>
            </a:r>
            <a:endParaRPr/>
          </a:p>
        </p:txBody>
      </p:sp>
      <p:sp>
        <p:nvSpPr>
          <p:cNvPr id="152" name="Google Shape;152;p19"/>
          <p:cNvSpPr txBox="1"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15"/>
              <a:buNone/>
            </a:pPr>
            <a:r>
              <a:rPr lang="en-US"/>
              <a:t>In the Beginning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7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Themes</a:t>
            </a:r>
            <a:endParaRPr/>
          </a:p>
        </p:txBody>
      </p:sp>
      <p:sp>
        <p:nvSpPr>
          <p:cNvPr id="200" name="Google Shape;200;p27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5000"/>
              <a:buChar char="•"/>
            </a:pPr>
            <a:r>
              <a:rPr lang="en-US"/>
              <a:t>Pairs of Opposites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5000"/>
              <a:buChar char="•"/>
            </a:pPr>
            <a:r>
              <a:rPr lang="en-US"/>
              <a:t>Light and Darkness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1044"/>
              </a:spcBef>
              <a:spcAft>
                <a:spcPts val="0"/>
              </a:spcAft>
              <a:buSzPct val="115000"/>
              <a:buChar char="•"/>
            </a:pPr>
            <a:r>
              <a:rPr lang="en-US"/>
              <a:t>Water and Life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1044"/>
              </a:spcBef>
              <a:spcAft>
                <a:spcPts val="0"/>
              </a:spcAft>
              <a:buSzPct val="115000"/>
              <a:buChar char="•"/>
            </a:pPr>
            <a:r>
              <a:rPr lang="en-US"/>
              <a:t>Life and Death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1044"/>
              </a:spcBef>
              <a:spcAft>
                <a:spcPts val="0"/>
              </a:spcAft>
              <a:buSzPct val="115000"/>
              <a:buChar char="•"/>
            </a:pPr>
            <a:r>
              <a:rPr lang="en-US"/>
              <a:t>Spiritual and Biological Life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1044"/>
              </a:spcBef>
              <a:spcAft>
                <a:spcPts val="0"/>
              </a:spcAft>
              <a:buSzPct val="115000"/>
              <a:buChar char="•"/>
            </a:pPr>
            <a:r>
              <a:rPr lang="en-US"/>
              <a:t>Vocabulary – Greek offers words that mean multiple things, John uses these strategically to point to deeper meanings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1044"/>
              </a:spcBef>
              <a:spcAft>
                <a:spcPts val="0"/>
              </a:spcAft>
              <a:buSzPct val="115000"/>
              <a:buChar char="•"/>
            </a:pPr>
            <a:r>
              <a:rPr lang="en-US"/>
              <a:t>Misunderstanding – People don’t understand Jesus, so He elaborates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8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Theology</a:t>
            </a:r>
            <a:endParaRPr/>
          </a:p>
        </p:txBody>
      </p:sp>
      <p:sp>
        <p:nvSpPr>
          <p:cNvPr id="206" name="Google Shape;206;p28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 dirty="0"/>
              <a:t>Jesus’ life/mission is grounded in His relationship with The Father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dirty="0"/>
              <a:t>See the Son, you see the Father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dirty="0"/>
              <a:t>The Father gives all to the Son, the Son gives all to The Father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 dirty="0"/>
              <a:t>Incarnation – God’s love saves the world 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dirty="0"/>
              <a:t>God’s intimacy with His people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dirty="0"/>
              <a:t>People are invited to accept or reject Jesus &amp; this communion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dirty="0"/>
              <a:t>Communion is reflected in the Church</a:t>
            </a:r>
            <a:endParaRPr dirty="0"/>
          </a:p>
          <a:p>
            <a:pPr marL="120015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70"/>
              <a:buChar char="•"/>
            </a:pPr>
            <a:r>
              <a:rPr lang="en-US" dirty="0"/>
              <a:t>Unity / Communion</a:t>
            </a:r>
            <a:endParaRPr dirty="0"/>
          </a:p>
          <a:p>
            <a:pPr marL="120015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70"/>
              <a:buChar char="•"/>
            </a:pPr>
            <a:r>
              <a:rPr lang="en-US" dirty="0"/>
              <a:t>Love</a:t>
            </a:r>
            <a:endParaRPr dirty="0"/>
          </a:p>
          <a:p>
            <a:pPr marL="120015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70"/>
              <a:buChar char="•"/>
            </a:pPr>
            <a:r>
              <a:rPr lang="en-US" dirty="0"/>
              <a:t>Sent</a:t>
            </a:r>
            <a:endParaRPr dirty="0"/>
          </a:p>
          <a:p>
            <a:pPr marL="742950" lvl="1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endParaRPr dirty="0"/>
          </a:p>
          <a:p>
            <a:pPr marL="285750" lvl="0" indent="-1104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0"/>
              <a:buNone/>
            </a:pP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F1562-226D-4087-8A28-849248E8C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Group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EEBC07-E5E0-4C97-9D14-6DAF1D263E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you read the Gospel of John before start to finish?</a:t>
            </a:r>
          </a:p>
          <a:p>
            <a:endParaRPr lang="en-US" dirty="0"/>
          </a:p>
          <a:p>
            <a:r>
              <a:rPr lang="en-US" dirty="0"/>
              <a:t>What do you think of this Gospel?</a:t>
            </a:r>
          </a:p>
          <a:p>
            <a:pPr lvl="1"/>
            <a:r>
              <a:rPr lang="en-US" dirty="0"/>
              <a:t>Easy or hard to read?</a:t>
            </a:r>
          </a:p>
          <a:p>
            <a:pPr lvl="1"/>
            <a:r>
              <a:rPr lang="en-US" dirty="0"/>
              <a:t>What do you think of the poetry in the first verses?</a:t>
            </a:r>
          </a:p>
          <a:p>
            <a:pPr marL="554356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466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6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 dirty="0"/>
              <a:t>Structure</a:t>
            </a:r>
            <a:endParaRPr dirty="0"/>
          </a:p>
        </p:txBody>
      </p:sp>
      <p:sp>
        <p:nvSpPr>
          <p:cNvPr id="259" name="Google Shape;259;p36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5000"/>
              <a:buChar char="•"/>
            </a:pPr>
            <a:r>
              <a:rPr lang="en-US" dirty="0"/>
              <a:t>Prologue  (1: 1-18) - Above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1044"/>
              </a:spcBef>
              <a:spcAft>
                <a:spcPts val="0"/>
              </a:spcAft>
              <a:buSzPct val="115000"/>
              <a:buChar char="•"/>
            </a:pPr>
            <a:r>
              <a:rPr lang="en-US" dirty="0"/>
              <a:t>Book of Signs (Chapter 2 – Chapter 11) – Coming Down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970"/>
              </a:spcBef>
              <a:spcAft>
                <a:spcPts val="0"/>
              </a:spcAft>
              <a:buSzPct val="115000"/>
              <a:buChar char="•"/>
            </a:pPr>
            <a:r>
              <a:rPr lang="en-US" dirty="0"/>
              <a:t>Each sign is followed by discourse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1044"/>
              </a:spcBef>
              <a:spcAft>
                <a:spcPts val="0"/>
              </a:spcAft>
              <a:buSzPct val="115000"/>
              <a:buChar char="•"/>
            </a:pPr>
            <a:r>
              <a:rPr lang="en-US" dirty="0"/>
              <a:t>Book of Glory (Chapter 12 – 20) – nearing the Climax, then going back above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970"/>
              </a:spcBef>
              <a:spcAft>
                <a:spcPts val="0"/>
              </a:spcAft>
              <a:buSzPct val="115000"/>
              <a:buChar char="•"/>
            </a:pPr>
            <a:r>
              <a:rPr lang="en-US" dirty="0"/>
              <a:t>Upper room discourse  (</a:t>
            </a:r>
            <a:r>
              <a:rPr lang="en-US" dirty="0" err="1"/>
              <a:t>ch</a:t>
            </a:r>
            <a:r>
              <a:rPr lang="en-US" dirty="0"/>
              <a:t> 13-17)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1044"/>
              </a:spcBef>
              <a:spcAft>
                <a:spcPts val="0"/>
              </a:spcAft>
              <a:buSzPct val="115000"/>
              <a:buChar char="•"/>
            </a:pPr>
            <a:r>
              <a:rPr lang="en-US" dirty="0"/>
              <a:t>Appendix (Chapter 21) – Appearances; ‘other things not written’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1044"/>
              </a:spcBef>
              <a:spcAft>
                <a:spcPts val="0"/>
              </a:spcAft>
              <a:buSzPct val="115000"/>
              <a:buChar char="•"/>
            </a:pPr>
            <a:r>
              <a:rPr lang="en-US" b="1" dirty="0"/>
              <a:t>Look for the Seven ‘I </a:t>
            </a:r>
            <a:r>
              <a:rPr lang="en-US" b="1" dirty="0" err="1"/>
              <a:t>Am’s</a:t>
            </a:r>
            <a:r>
              <a:rPr lang="en-US" b="1" dirty="0"/>
              <a:t> - show equality with God</a:t>
            </a:r>
            <a:endParaRPr b="1" dirty="0"/>
          </a:p>
          <a:p>
            <a:pPr marL="742950" lvl="1" indent="-150653" algn="l" rtl="0">
              <a:lnSpc>
                <a:spcPct val="100000"/>
              </a:lnSpc>
              <a:spcBef>
                <a:spcPts val="970"/>
              </a:spcBef>
              <a:spcAft>
                <a:spcPts val="0"/>
              </a:spcAft>
              <a:buSzPct val="115000"/>
              <a:buNone/>
            </a:pP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9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Structure</a:t>
            </a:r>
            <a:endParaRPr/>
          </a:p>
        </p:txBody>
      </p:sp>
      <p:sp>
        <p:nvSpPr>
          <p:cNvPr id="212" name="Google Shape;212;p29"/>
          <p:cNvSpPr txBox="1"/>
          <p:nvPr/>
        </p:nvSpPr>
        <p:spPr>
          <a:xfrm>
            <a:off x="1413164" y="2743199"/>
            <a:ext cx="937952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Above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The Father</a:t>
            </a:r>
            <a:endParaRPr/>
          </a:p>
        </p:txBody>
      </p:sp>
      <p:sp>
        <p:nvSpPr>
          <p:cNvPr id="213" name="Google Shape;213;p29"/>
          <p:cNvSpPr txBox="1"/>
          <p:nvPr/>
        </p:nvSpPr>
        <p:spPr>
          <a:xfrm>
            <a:off x="1406236" y="3887039"/>
            <a:ext cx="937952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Coming Down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The Incarnation</a:t>
            </a:r>
            <a:endParaRPr/>
          </a:p>
        </p:txBody>
      </p:sp>
      <p:sp>
        <p:nvSpPr>
          <p:cNvPr id="214" name="Google Shape;214;p29"/>
          <p:cNvSpPr txBox="1"/>
          <p:nvPr/>
        </p:nvSpPr>
        <p:spPr>
          <a:xfrm>
            <a:off x="1406235" y="5261987"/>
            <a:ext cx="937952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Below</a:t>
            </a: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Signs / Impact / Climax </a:t>
            </a:r>
            <a:endParaRPr/>
          </a:p>
        </p:txBody>
      </p:sp>
      <p:sp>
        <p:nvSpPr>
          <p:cNvPr id="215" name="Google Shape;215;p29"/>
          <p:cNvSpPr txBox="1"/>
          <p:nvPr/>
        </p:nvSpPr>
        <p:spPr>
          <a:xfrm>
            <a:off x="1295402" y="3918092"/>
            <a:ext cx="937952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Return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Glory</a:t>
            </a: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...</a:t>
            </a:r>
            <a:endParaRPr/>
          </a:p>
        </p:txBody>
      </p:sp>
      <p:sp>
        <p:nvSpPr>
          <p:cNvPr id="216" name="Google Shape;216;p29"/>
          <p:cNvSpPr/>
          <p:nvPr/>
        </p:nvSpPr>
        <p:spPr>
          <a:xfrm>
            <a:off x="3356266" y="2769235"/>
            <a:ext cx="1080654" cy="3263584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25400" cap="flat" cmpd="sng">
            <a:solidFill>
              <a:srgbClr val="8144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29"/>
          <p:cNvSpPr/>
          <p:nvPr/>
        </p:nvSpPr>
        <p:spPr>
          <a:xfrm rot="10800000">
            <a:off x="7519557" y="2755380"/>
            <a:ext cx="1080654" cy="3263584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25400" cap="flat" cmpd="sng">
            <a:solidFill>
              <a:srgbClr val="8144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0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Above</a:t>
            </a:r>
            <a:endParaRPr/>
          </a:p>
        </p:txBody>
      </p:sp>
      <p:sp>
        <p:nvSpPr>
          <p:cNvPr id="223" name="Google Shape;223;p30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 dirty="0"/>
              <a:t>The Word is the totality of Who God is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 dirty="0"/>
              <a:t>Everything about Jesus invites us to believe in Him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dirty="0"/>
              <a:t>He is truly God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dirty="0"/>
              <a:t>There is a distinction between The Father and The Word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dirty="0"/>
              <a:t>Gen 1; Ps 33:6-7 (by His Word, the world was made)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dirty="0"/>
              <a:t>The Trinity, Who has come ‘down’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dirty="0"/>
              <a:t>Redeeming the creation that was lost to darkness</a:t>
            </a:r>
            <a:endParaRPr dirty="0"/>
          </a:p>
          <a:p>
            <a: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1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Book of Signs</a:t>
            </a:r>
            <a:endParaRPr/>
          </a:p>
        </p:txBody>
      </p:sp>
      <p:sp>
        <p:nvSpPr>
          <p:cNvPr id="229" name="Google Shape;229;p31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 dirty="0"/>
              <a:t>Signs, not Miracles – Signs point to something greater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 dirty="0"/>
              <a:t>Deeper reality to everything – The Glory of God is revealed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 dirty="0"/>
              <a:t>Impact – Changed forever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 dirty="0"/>
              <a:t>Growing towards climax, a </a:t>
            </a:r>
            <a:r>
              <a:rPr lang="en-US" dirty="0" err="1"/>
              <a:t>creshendo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2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Signs (pointing to the Climax)</a:t>
            </a:r>
            <a:endParaRPr/>
          </a:p>
        </p:txBody>
      </p:sp>
      <p:sp>
        <p:nvSpPr>
          <p:cNvPr id="235" name="Google Shape;235;p32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5000"/>
              <a:buChar char="•"/>
            </a:pPr>
            <a:r>
              <a:rPr lang="en-US" dirty="0"/>
              <a:t>Wedding at Cana - Water into Wine – Beginning of everything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SzPct val="115000"/>
              <a:buChar char="•"/>
            </a:pPr>
            <a:r>
              <a:rPr lang="en-US" dirty="0"/>
              <a:t>Nicodemus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936"/>
              </a:spcBef>
              <a:spcAft>
                <a:spcPts val="0"/>
              </a:spcAft>
              <a:buSzPct val="115000"/>
              <a:buChar char="•"/>
            </a:pPr>
            <a:r>
              <a:rPr lang="en-US" dirty="0"/>
              <a:t>Healing of the official’s son (</a:t>
            </a:r>
            <a:r>
              <a:rPr lang="en-US" dirty="0" err="1"/>
              <a:t>chpt</a:t>
            </a:r>
            <a:r>
              <a:rPr lang="en-US" dirty="0"/>
              <a:t> 4)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SzPct val="115000"/>
              <a:buChar char="•"/>
            </a:pPr>
            <a:r>
              <a:rPr lang="en-US" dirty="0"/>
              <a:t>Faith and the power of God’s Word (the Logos)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936"/>
              </a:spcBef>
              <a:spcAft>
                <a:spcPts val="0"/>
              </a:spcAft>
              <a:buSzPct val="115000"/>
              <a:buChar char="•"/>
            </a:pPr>
            <a:r>
              <a:rPr lang="en-US" dirty="0"/>
              <a:t>Healing of the man lame 38 years – controversy begins here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936"/>
              </a:spcBef>
              <a:spcAft>
                <a:spcPts val="0"/>
              </a:spcAft>
              <a:buSzPct val="115000"/>
              <a:buChar char="•"/>
            </a:pPr>
            <a:r>
              <a:rPr lang="en-US" dirty="0"/>
              <a:t>Feeding of the 5000 - Controversy intensifies, people begin to leave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936"/>
              </a:spcBef>
              <a:spcAft>
                <a:spcPts val="0"/>
              </a:spcAft>
              <a:buSzPct val="115000"/>
              <a:buChar char="•"/>
            </a:pPr>
            <a:r>
              <a:rPr lang="en-US" dirty="0"/>
              <a:t>Jesus walks on water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936"/>
              </a:spcBef>
              <a:spcAft>
                <a:spcPts val="0"/>
              </a:spcAft>
              <a:buSzPct val="115000"/>
              <a:buChar char="•"/>
            </a:pPr>
            <a:r>
              <a:rPr lang="en-US" dirty="0"/>
              <a:t>Healing of the man born blind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936"/>
              </a:spcBef>
              <a:spcAft>
                <a:spcPts val="0"/>
              </a:spcAft>
              <a:buSzPct val="115000"/>
              <a:buChar char="•"/>
            </a:pPr>
            <a:r>
              <a:rPr lang="en-US" dirty="0"/>
              <a:t>Raising of Lazarus – They sought to kill him (and Lazarus) – Starts towards Glory and going ‘above’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3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Book of Glory</a:t>
            </a:r>
            <a:endParaRPr/>
          </a:p>
        </p:txBody>
      </p:sp>
      <p:sp>
        <p:nvSpPr>
          <p:cNvPr id="241" name="Google Shape;241;p33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 dirty="0"/>
              <a:t>Pointing to “The Hour” – the event of our salvation to the Passion/Death/Resurrection</a:t>
            </a:r>
            <a:endParaRPr dirty="0"/>
          </a:p>
          <a:p>
            <a:pPr marL="285750" indent="-285750">
              <a:spcBef>
                <a:spcPts val="0"/>
              </a:spcBef>
              <a:buSzPts val="2760"/>
            </a:pPr>
            <a:r>
              <a:rPr lang="en-US" dirty="0"/>
              <a:t>The signs are over, so the crowd begins diminishing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 dirty="0"/>
              <a:t>Begins with the betrayal of Judas, then the Washing of the Feet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 dirty="0"/>
              <a:t>Christ is glorified in his humility, in service </a:t>
            </a:r>
          </a:p>
          <a:p>
            <a:pPr marL="7429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 dirty="0"/>
              <a:t>The towel ‘of humanity’ – Incarnation is ‘touching’ the filth of humanity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 dirty="0"/>
              <a:t>Gives his life for others, but in a hidden way</a:t>
            </a:r>
          </a:p>
          <a:p>
            <a:pPr marL="285750" indent="-285750">
              <a:spcBef>
                <a:spcPts val="0"/>
              </a:spcBef>
              <a:buSzPts val="2760"/>
            </a:pPr>
            <a:r>
              <a:rPr lang="en-US" dirty="0"/>
              <a:t>Ends with His Ascension and Glorification in Heaven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760"/>
              <a:buNone/>
            </a:pP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4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Book of Glory</a:t>
            </a:r>
            <a:endParaRPr/>
          </a:p>
        </p:txBody>
      </p:sp>
      <p:sp>
        <p:nvSpPr>
          <p:cNvPr id="247" name="Google Shape;247;p34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0"/>
              <a:buNone/>
            </a:pPr>
            <a:r>
              <a:rPr lang="en-US" dirty="0"/>
              <a:t>The Farewell Discourse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 dirty="0"/>
              <a:t>It is necessary for Jesus to leave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 dirty="0"/>
              <a:t>Ch 14 – let your hearts not be troubled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 dirty="0"/>
              <a:t>His glory will be self giving through the cross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 dirty="0"/>
              <a:t>Mix of speaking with the disciples and Prayer to the Father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 dirty="0"/>
              <a:t>Moves through the passion, death and resurrection</a:t>
            </a:r>
            <a:endParaRPr dirty="0"/>
          </a:p>
          <a:p>
            <a:pPr marL="285750" lvl="0" indent="-1104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0"/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A1605-E49A-437D-9470-4F59B5175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36A534-C390-44E6-B7D9-EDB005637D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Formed.org for Videos</a:t>
            </a:r>
          </a:p>
          <a:p>
            <a:r>
              <a:rPr lang="en-US" dirty="0"/>
              <a:t>The Gospel of John – Catholic Commentary on Sacred Scripture –  Francis Martin &amp; William M. Wright IV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8504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5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11111"/>
              <a:buFont typeface="Arial"/>
              <a:buNone/>
            </a:pPr>
            <a:r>
              <a:rPr lang="en-US" dirty="0"/>
              <a:t>The Seven ‘I </a:t>
            </a:r>
            <a:r>
              <a:rPr lang="en-US" dirty="0" err="1"/>
              <a:t>Am’s</a:t>
            </a:r>
            <a:br>
              <a:rPr lang="en-US" dirty="0"/>
            </a:br>
            <a:r>
              <a:rPr lang="en-US" dirty="0"/>
              <a:t>Invoking His Divinity</a:t>
            </a:r>
            <a:endParaRPr dirty="0"/>
          </a:p>
        </p:txBody>
      </p:sp>
      <p:sp>
        <p:nvSpPr>
          <p:cNvPr id="253" name="Google Shape;253;p35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 dirty="0"/>
              <a:t>I Am the Bread of Life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 dirty="0"/>
              <a:t>I Am the Light of the World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 dirty="0"/>
              <a:t>I Am the Door of the sheep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 dirty="0"/>
              <a:t>I Am the Good Shepherd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 dirty="0"/>
              <a:t>I Am the Resurrection and the Life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 dirty="0"/>
              <a:t>I Am the Way, the Truth and the Light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 dirty="0"/>
              <a:t>I Am the Vine</a:t>
            </a: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7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Small Group Questions</a:t>
            </a:r>
            <a:endParaRPr/>
          </a:p>
        </p:txBody>
      </p:sp>
      <p:sp>
        <p:nvSpPr>
          <p:cNvPr id="265" name="Google Shape;265;p37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 dirty="0"/>
              <a:t>What do you think about this idea of ‘intimacy with God’?</a:t>
            </a:r>
            <a:endParaRPr dirty="0"/>
          </a:p>
          <a:p>
            <a:pPr marL="285750" lvl="0" indent="-11049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760"/>
              <a:buNone/>
            </a:pP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 dirty="0"/>
              <a:t>How can Christ help you to grow closer to The Father?</a:t>
            </a:r>
            <a:endParaRPr dirty="0"/>
          </a:p>
          <a:p>
            <a:pPr marL="285750" lvl="0" indent="-11049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760"/>
              <a:buNone/>
            </a:pP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 dirty="0"/>
              <a:t>Is it hard to believe in Christ today?</a:t>
            </a:r>
            <a:endParaRPr dirty="0"/>
          </a:p>
          <a:p>
            <a:pPr marL="285750" lvl="0" indent="-11049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760"/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0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en-US"/>
              <a:t>Why is this Gospel Important</a:t>
            </a:r>
            <a:endParaRPr/>
          </a:p>
        </p:txBody>
      </p:sp>
      <p:sp>
        <p:nvSpPr>
          <p:cNvPr id="158" name="Google Shape;158;p20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6004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</a:pPr>
            <a:r>
              <a:rPr lang="en-US" dirty="0"/>
              <a:t>Understanding the New Testament in light of the old</a:t>
            </a:r>
            <a:endParaRPr dirty="0"/>
          </a:p>
          <a:p>
            <a:pPr marL="457200" lvl="0" indent="-36004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</a:pPr>
            <a:r>
              <a:rPr lang="en-US" dirty="0"/>
              <a:t>You cannot understand the Old without the New</a:t>
            </a:r>
            <a:endParaRPr dirty="0"/>
          </a:p>
          <a:p>
            <a:pPr marL="914400" lvl="1" indent="-36004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</a:pPr>
            <a:r>
              <a:rPr lang="en-US" dirty="0"/>
              <a:t>John points to Genesis</a:t>
            </a:r>
            <a:endParaRPr dirty="0"/>
          </a:p>
          <a:p>
            <a:pPr marL="914400" lvl="1" indent="-36004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</a:pPr>
            <a:r>
              <a:rPr lang="en-US" dirty="0"/>
              <a:t>Genesis helps understand John</a:t>
            </a:r>
          </a:p>
          <a:p>
            <a:pPr marL="914400" lvl="1" indent="-36004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</a:pPr>
            <a:endParaRPr lang="en-US" dirty="0"/>
          </a:p>
          <a:p>
            <a:pPr indent="-360044">
              <a:spcBef>
                <a:spcPts val="600"/>
              </a:spcBef>
            </a:pPr>
            <a:r>
              <a:rPr lang="en-US" dirty="0"/>
              <a:t>Why should we learn about the Gospel of John – for our prayer life?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1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Who Wrote the Gospel?</a:t>
            </a:r>
            <a:endParaRPr/>
          </a:p>
        </p:txBody>
      </p:sp>
      <p:sp>
        <p:nvSpPr>
          <p:cNvPr id="164" name="Google Shape;164;p21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4324"/>
              <a:buChar char="•"/>
            </a:pPr>
            <a:r>
              <a:rPr lang="en-US" dirty="0"/>
              <a:t>Anonymous, but most likely the Apostle – John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24324"/>
              <a:buChar char="•"/>
            </a:pPr>
            <a:r>
              <a:rPr lang="en-US" dirty="0"/>
              <a:t>Supported by St. Clement, St. </a:t>
            </a:r>
            <a:r>
              <a:rPr lang="en-US" dirty="0" err="1"/>
              <a:t>Ireneaus</a:t>
            </a:r>
            <a:r>
              <a:rPr lang="en-US" dirty="0"/>
              <a:t>, Eusebius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24324"/>
              <a:buChar char="•"/>
            </a:pPr>
            <a:r>
              <a:rPr lang="en-US" dirty="0"/>
              <a:t>Very close to Jesus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ct val="149189"/>
              <a:buChar char="•"/>
            </a:pPr>
            <a:r>
              <a:rPr lang="en-US" dirty="0"/>
              <a:t>At the foot of the cross – Witness to His suffering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ct val="149189"/>
              <a:buChar char="•"/>
            </a:pPr>
            <a:r>
              <a:rPr lang="en-US" dirty="0"/>
              <a:t>At the tomb/resurrection – Witness to His resurrection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24324"/>
              <a:buChar char="•"/>
            </a:pPr>
            <a:r>
              <a:rPr lang="en-US" dirty="0"/>
              <a:t>Youngest – lived the longest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24324"/>
              <a:buChar char="•"/>
            </a:pPr>
            <a:r>
              <a:rPr lang="en-US" dirty="0"/>
              <a:t>Lived with the Blessed Mother (what did they talk about?)</a:t>
            </a:r>
          </a:p>
          <a:p>
            <a:pPr marL="742950" lvl="1" indent="-285750">
              <a:spcBef>
                <a:spcPts val="1000"/>
              </a:spcBef>
              <a:buSzPct val="124324"/>
            </a:pPr>
            <a:r>
              <a:rPr lang="en-US" dirty="0"/>
              <a:t>Similar in style to the Letters of John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2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Why was it written?</a:t>
            </a:r>
            <a:endParaRPr/>
          </a:p>
        </p:txBody>
      </p:sp>
      <p:sp>
        <p:nvSpPr>
          <p:cNvPr id="170" name="Google Shape;170;p22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 dirty="0"/>
              <a:t>Audience: Hellenists; mixed-raced (Jewish and Greco-Roman)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 dirty="0"/>
              <a:t>Written in Greek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 dirty="0"/>
              <a:t>Language indicates a gentile audience, but Jewish indications as well</a:t>
            </a:r>
            <a:endParaRPr dirty="0"/>
          </a:p>
          <a:p>
            <a:pPr marL="1200150" lvl="2" indent="-28575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2070"/>
              <a:buChar char="•"/>
            </a:pPr>
            <a:r>
              <a:rPr lang="en-US" dirty="0"/>
              <a:t>A lot of old testament references</a:t>
            </a:r>
            <a:endParaRPr dirty="0"/>
          </a:p>
          <a:p>
            <a:pPr marL="1200150" lvl="2" indent="-28575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2070"/>
              <a:buChar char="•"/>
            </a:pPr>
            <a:r>
              <a:rPr lang="en-US" dirty="0"/>
              <a:t>‘Logos’ is Greek/philosophical</a:t>
            </a:r>
            <a:endParaRPr dirty="0"/>
          </a:p>
          <a:p>
            <a:pPr marL="1200150" lvl="2" indent="-28575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2070"/>
              <a:buChar char="•"/>
            </a:pPr>
            <a:r>
              <a:rPr lang="en-US" dirty="0"/>
              <a:t>Dark and Light – Jewish monastic thought (Essenes)</a:t>
            </a:r>
          </a:p>
          <a:p>
            <a:pPr marL="285750" indent="-285750">
              <a:spcBef>
                <a:spcPts val="960"/>
              </a:spcBef>
            </a:pPr>
            <a:r>
              <a:rPr lang="en-US" dirty="0"/>
              <a:t>Between 70AD and 90AD (not likely earlier) – most likely after the destruction of the Temple in 70AD</a:t>
            </a:r>
          </a:p>
          <a:p>
            <a:pPr marL="1200150" lvl="2" indent="-28575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2070"/>
              <a:buChar char="•"/>
            </a:pPr>
            <a:endParaRPr dirty="0"/>
          </a:p>
          <a:p>
            <a:pPr marL="742950" lvl="1" indent="-139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None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3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 dirty="0"/>
              <a:t>Why was it written?</a:t>
            </a:r>
            <a:endParaRPr dirty="0"/>
          </a:p>
        </p:txBody>
      </p:sp>
      <p:sp>
        <p:nvSpPr>
          <p:cNvPr id="176" name="Google Shape;176;p23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 dirty="0"/>
              <a:t>Purpose: The Lamb of God takes away the sins of the world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 dirty="0"/>
              <a:t>Believe in Him!! </a:t>
            </a:r>
            <a:r>
              <a:rPr lang="en-US" b="1" dirty="0"/>
              <a:t>Have eternal life!!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 dirty="0"/>
              <a:t>Jesus revealed God the Father through His life and ministry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 dirty="0"/>
              <a:t>Intimacy of God is revealed in Christ</a:t>
            </a:r>
            <a:endParaRPr dirty="0"/>
          </a:p>
          <a:p>
            <a:pPr marL="742950" lvl="1" indent="-285750">
              <a:spcBef>
                <a:spcPts val="1000"/>
              </a:spcBef>
              <a:buSzPts val="2300"/>
            </a:pPr>
            <a:r>
              <a:rPr lang="en-US" dirty="0"/>
              <a:t>Eternal life (</a:t>
            </a:r>
            <a:r>
              <a:rPr lang="en-US" i="1" dirty="0" err="1"/>
              <a:t>zoe</a:t>
            </a:r>
            <a:r>
              <a:rPr lang="en-US" dirty="0"/>
              <a:t>) is different from life (</a:t>
            </a:r>
            <a:r>
              <a:rPr lang="en-US" i="1" dirty="0"/>
              <a:t>bios</a:t>
            </a:r>
            <a:r>
              <a:rPr lang="en-US" dirty="0"/>
              <a:t>) </a:t>
            </a:r>
          </a:p>
          <a:p>
            <a:pPr marL="742950" lvl="1" indent="-285750">
              <a:spcBef>
                <a:spcPts val="1000"/>
              </a:spcBef>
              <a:buSzPts val="2300"/>
            </a:pPr>
            <a:r>
              <a:rPr lang="en-US" dirty="0"/>
              <a:t>To convince the reader/hearer of the truth of the gospel – for eternal life</a:t>
            </a:r>
          </a:p>
          <a:p>
            <a:pPr marL="742950" lvl="1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endParaRPr dirty="0"/>
          </a:p>
          <a:p>
            <a:pPr marL="742950" lvl="1" indent="-139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00"/>
              <a:buNone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4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Unique to this Gospel</a:t>
            </a:r>
            <a:endParaRPr/>
          </a:p>
        </p:txBody>
      </p:sp>
      <p:sp>
        <p:nvSpPr>
          <p:cNvPr id="182" name="Google Shape;182;p24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0"/>
              <a:buNone/>
            </a:pPr>
            <a:r>
              <a:rPr lang="en-US"/>
              <a:t>Different from the Synoptics (Matthew, Mark, Luke)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92% of the material is unique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Same basic story, told in an intentionally different order 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Makes explicit what is implicit in the Synoptics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300"/>
              <a:buChar char="•"/>
            </a:pPr>
            <a:r>
              <a:rPr lang="en-US"/>
              <a:t>Ex. Jesus is The Son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Long discourses instead of parables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960"/>
              </a:spcBef>
              <a:spcAft>
                <a:spcPts val="600"/>
              </a:spcAft>
              <a:buSzPts val="2760"/>
              <a:buChar char="•"/>
            </a:pPr>
            <a:r>
              <a:rPr lang="en-US"/>
              <a:t>Jesus’ ministry is over 3 years instead of 1 year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5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Unique in Scripture</a:t>
            </a:r>
            <a:endParaRPr/>
          </a:p>
        </p:txBody>
      </p:sp>
      <p:sp>
        <p:nvSpPr>
          <p:cNvPr id="188" name="Google Shape;188;p25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 dirty="0"/>
              <a:t>No Year of John in the Lectionary – Supplements with unique information throughout the other years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 dirty="0"/>
              <a:t>Used for Christmas Day</a:t>
            </a:r>
          </a:p>
          <a:p>
            <a:pPr marL="742950" lvl="1" indent="-28575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 dirty="0"/>
              <a:t>Passion narrative and Easter week (after the Resurrection) 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 dirty="0"/>
              <a:t>Bread of Life discourse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 dirty="0"/>
              <a:t>Provides a glimpse of the inner life of God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6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</a:pPr>
            <a:r>
              <a:rPr lang="en-US"/>
              <a:t>Style</a:t>
            </a:r>
            <a:endParaRPr/>
          </a:p>
        </p:txBody>
      </p:sp>
      <p:sp>
        <p:nvSpPr>
          <p:cNvPr id="194" name="Google Shape;194;p26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1044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In the style of the Greek ‘bios’ – </a:t>
            </a:r>
            <a:r>
              <a:rPr lang="en-US" i="1"/>
              <a:t>Who</a:t>
            </a:r>
            <a:r>
              <a:rPr lang="en-US"/>
              <a:t> is this person?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1044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Sometimes called the ‘Gospel from Above’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1044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Intimate Gospel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970"/>
              </a:spcBef>
              <a:spcAft>
                <a:spcPts val="0"/>
              </a:spcAft>
              <a:buSzPts val="2300"/>
              <a:buChar char="•"/>
            </a:pPr>
            <a:r>
              <a:rPr lang="en-US"/>
              <a:t>God &amp; His People; Christ &amp; His disciples; Christ &amp; His Church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970"/>
              </a:spcBef>
              <a:spcAft>
                <a:spcPts val="0"/>
              </a:spcAft>
              <a:buSzPts val="2300"/>
              <a:buChar char="•"/>
            </a:pPr>
            <a:r>
              <a:rPr lang="en-US"/>
              <a:t>Incarnation is the ultimate intimacy – God coming ‘down’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970"/>
              </a:spcBef>
              <a:spcAft>
                <a:spcPts val="0"/>
              </a:spcAft>
              <a:buSzPts val="2300"/>
              <a:buChar char="•"/>
            </a:pPr>
            <a:r>
              <a:rPr lang="en-US"/>
              <a:t>Written by the disciple ‘Whom Jesus loved” – we can all be this disciple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rganic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1150</Words>
  <Application>Microsoft Office PowerPoint</Application>
  <PresentationFormat>Widescreen</PresentationFormat>
  <Paragraphs>147</Paragraphs>
  <Slides>21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Arial</vt:lpstr>
      <vt:lpstr>Organic</vt:lpstr>
      <vt:lpstr>Gospel of John</vt:lpstr>
      <vt:lpstr>Resources</vt:lpstr>
      <vt:lpstr>Why is this Gospel Important</vt:lpstr>
      <vt:lpstr>Who Wrote the Gospel?</vt:lpstr>
      <vt:lpstr>Why was it written?</vt:lpstr>
      <vt:lpstr>Why was it written?</vt:lpstr>
      <vt:lpstr>Unique to this Gospel</vt:lpstr>
      <vt:lpstr>Unique in Scripture</vt:lpstr>
      <vt:lpstr>Style</vt:lpstr>
      <vt:lpstr>Themes</vt:lpstr>
      <vt:lpstr>Theology</vt:lpstr>
      <vt:lpstr>Small Group</vt:lpstr>
      <vt:lpstr>Structure</vt:lpstr>
      <vt:lpstr>Structure</vt:lpstr>
      <vt:lpstr>Above</vt:lpstr>
      <vt:lpstr>Book of Signs</vt:lpstr>
      <vt:lpstr>Signs (pointing to the Climax)</vt:lpstr>
      <vt:lpstr>Book of Glory</vt:lpstr>
      <vt:lpstr>Book of Glory</vt:lpstr>
      <vt:lpstr>The Seven ‘I Am’s Invoking His Divinity</vt:lpstr>
      <vt:lpstr>Small Group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Gospel of John</dc:title>
  <cp:lastModifiedBy>Jennifer Sparrow</cp:lastModifiedBy>
  <cp:revision>11</cp:revision>
  <dcterms:modified xsi:type="dcterms:W3CDTF">2021-09-19T23:47:19Z</dcterms:modified>
</cp:coreProperties>
</file>