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70" r:id="rId3"/>
    <p:sldId id="258" r:id="rId4"/>
    <p:sldId id="271" r:id="rId5"/>
    <p:sldId id="259" r:id="rId6"/>
    <p:sldId id="260" r:id="rId7"/>
    <p:sldId id="272" r:id="rId8"/>
    <p:sldId id="269" r:id="rId9"/>
    <p:sldId id="261" r:id="rId10"/>
    <p:sldId id="262" r:id="rId11"/>
    <p:sldId id="263" r:id="rId12"/>
    <p:sldId id="273" r:id="rId13"/>
    <p:sldId id="264" r:id="rId14"/>
    <p:sldId id="265" r:id="rId15"/>
    <p:sldId id="266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520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73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277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80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8" name="Google Shape;18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7" name="Google Shape;7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hn+1&amp;version=NRSVCE#fen-NRSVCE-30318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/>
              <a:t>Gospel of John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dirty="0"/>
              <a:t>Week 2 – ’Above’ and ‘Below’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Signs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Wedding at Cana - Water into Wine – Beginning of everything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Nicodemus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Healing of the official’s son (</a:t>
            </a:r>
            <a:r>
              <a:rPr lang="en-US" dirty="0" err="1"/>
              <a:t>chpt</a:t>
            </a:r>
            <a:r>
              <a:rPr lang="en-US" dirty="0"/>
              <a:t> 4)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Faith and the power of God’s Word (the Logos)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Healing of the man lame 38 years – controversy begins here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Feeding of the 5000 - Controversy intensifies, people begin to leave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Jesus walks on water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Healing of the man born blind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Raising of Lazarus – They sought to kill him (and Lazarus) – Starts towards Glory and going ‘above’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Wedding at Cana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 dirty="0"/>
              <a:t>Water into Wine – Beginning of everything – Looks to Calvary</a:t>
            </a:r>
            <a:endParaRPr dirty="0"/>
          </a:p>
          <a:p>
            <a:pPr marL="285750" indent="-285750">
              <a:spcBef>
                <a:spcPts val="880"/>
              </a:spcBef>
              <a:buSzPct val="115000"/>
            </a:pPr>
            <a:r>
              <a:rPr lang="en-US" dirty="0"/>
              <a:t>Signified a New Covenant – Beginning of a new family – the Cross begins a new family (Mary, John, All of humanity)</a:t>
            </a:r>
            <a:endParaRPr dirty="0"/>
          </a:p>
          <a:p>
            <a:pPr marL="285750" indent="-285750">
              <a:spcBef>
                <a:spcPts val="880"/>
              </a:spcBef>
              <a:buSzPct val="115000"/>
            </a:pPr>
            <a:r>
              <a:rPr lang="en-US" dirty="0"/>
              <a:t>Significance of Water/Purification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Jesus TRUELY cleanses the people defiled by sin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Uses purification water (old covenant) and changing to wine – they were ‘dead’ in their sins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Wine flowed from the vessels made to purify 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Blood and water flowed from the side of Christ at the cross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Points to the Eucharist</a:t>
            </a:r>
            <a:endParaRPr dirty="0"/>
          </a:p>
          <a:p>
            <a:pPr marL="457200" lvl="1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Wedding at Cana</a:t>
            </a:r>
            <a:endParaRPr dirty="0"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85750" indent="-285750">
              <a:spcBef>
                <a:spcPts val="880"/>
              </a:spcBef>
              <a:buSzPct val="115000"/>
            </a:pPr>
            <a:r>
              <a:rPr lang="en-US" dirty="0"/>
              <a:t>Mary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“There is no wine” - Concern for everyone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Creation imagery</a:t>
            </a:r>
            <a:endParaRPr dirty="0"/>
          </a:p>
          <a:p>
            <a:pPr marL="1200150" lvl="2" indent="-285750">
              <a:spcBef>
                <a:spcPts val="880"/>
              </a:spcBef>
              <a:buSzPct val="115000"/>
            </a:pPr>
            <a:r>
              <a:rPr lang="en-US" dirty="0"/>
              <a:t>Mary is mentioned in the beginning (“Woman”) and then at Calvary</a:t>
            </a:r>
            <a:endParaRPr dirty="0"/>
          </a:p>
          <a:p>
            <a:pPr marL="1200150" lvl="2" indent="-285750">
              <a:spcBef>
                <a:spcPts val="880"/>
              </a:spcBef>
              <a:buSzPct val="115000"/>
            </a:pPr>
            <a:r>
              <a:rPr lang="en-US" dirty="0"/>
              <a:t>She is the New Eve (she is obedient) – Jesus is the New Adam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Mary is at the start of His ministry and at the End (foot of the cross)</a:t>
            </a:r>
            <a:endParaRPr dirty="0"/>
          </a:p>
          <a:p>
            <a:pPr marL="285750" indent="-285750">
              <a:spcBef>
                <a:spcPts val="880"/>
              </a:spcBef>
              <a:buSzPct val="115000"/>
            </a:pPr>
            <a:r>
              <a:rPr lang="en-US" dirty="0"/>
              <a:t>First time Jesus mentions ‘The Hour’- when all events climax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The Hour – Passion and Death of The Lord – Determined by God (not man)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Not </a:t>
            </a:r>
            <a:r>
              <a:rPr lang="en-US" i="1" dirty="0"/>
              <a:t>His</a:t>
            </a:r>
            <a:r>
              <a:rPr lang="en-US" dirty="0"/>
              <a:t> wedding, yet – points to it</a:t>
            </a:r>
          </a:p>
          <a:p>
            <a:pPr marL="285750" indent="-285750">
              <a:spcBef>
                <a:spcPts val="880"/>
              </a:spcBef>
              <a:buSzPct val="115000"/>
            </a:pPr>
            <a:r>
              <a:rPr lang="en-US" dirty="0"/>
              <a:t>The best wine saved for last – The true ‘last’ is the sacrifice of the cross</a:t>
            </a:r>
          </a:p>
          <a:p>
            <a:pPr marL="285750" indent="-285750">
              <a:spcBef>
                <a:spcPts val="880"/>
              </a:spcBef>
              <a:buSzPct val="115000"/>
            </a:pPr>
            <a:endParaRPr dirty="0"/>
          </a:p>
          <a:p>
            <a:pPr marL="457200" lvl="1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64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Wedding at Cana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Isaiah 25:6-8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“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this mountain the </a:t>
            </a:r>
            <a:r>
              <a:rPr lang="en-US" b="0" i="0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of hosts will make for all peoples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feast of rich food, a feast of well-aged wines,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rich food filled with marrow, of well-aged wines strained clear.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 will destroy on this mountain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shroud that is cast over all peoples,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sheet that is spread over all nations;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will swallow up death forever.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 Lord </a:t>
            </a:r>
            <a:r>
              <a:rPr lang="en-US" b="0" i="0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God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will wipe away the tears from all faces,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disgrace of his people he will take away from all the earth,</a:t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 </a:t>
            </a:r>
            <a:r>
              <a:rPr lang="en-US" b="0" i="0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Lord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has spoken.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Wedding at Cana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Water to Wine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Wine to Blood (Last Supper)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Water and Blood flow from His side on the cross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Wedding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Feast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Covenant</a:t>
            </a:r>
            <a:endParaRPr dirty="0"/>
          </a:p>
          <a:p>
            <a:pPr marL="74295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Followed by the Woman at the Well – which is a place where Jacob met his bride </a:t>
            </a:r>
          </a:p>
          <a:p>
            <a:pPr marL="285750" indent="-285750">
              <a:spcBef>
                <a:spcPts val="0"/>
              </a:spcBef>
              <a:buSzPts val="2760"/>
            </a:pPr>
            <a:r>
              <a:rPr lang="en-US" dirty="0"/>
              <a:t>Nicodemus discourse explains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Healing of the Official’s Son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“Royal official” – A Gentile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Begged a carpenter for help – willing to risk humiliation, ridicule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Non-Jews have faith too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Points to the universal mission of Christ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Faith and the power of God’s Word (the Logos)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God’s Word brings life, creates</a:t>
            </a:r>
            <a:endParaRPr dirty="0"/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Sign of the eternal life Jesus brings to </a:t>
            </a:r>
            <a:r>
              <a:rPr lang="en-US" b="1" dirty="0"/>
              <a:t>all</a:t>
            </a:r>
            <a:r>
              <a:rPr lang="en-US" dirty="0"/>
              <a:t> people</a:t>
            </a:r>
            <a:endParaRPr dirty="0"/>
          </a:p>
          <a:p>
            <a:pPr marL="285750" lvl="0" indent="-189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Healing of the Official’s Son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None/>
            </a:pPr>
            <a:r>
              <a:rPr lang="en-US" dirty="0"/>
              <a:t>This man already had faith – other signs led to faith, he already had it – there was NO VISIBLE SIGN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“Go; your son will live” and he did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Believing the word of God brings life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Trust the Lord, His promises (Isaiah 55:11)</a:t>
            </a:r>
          </a:p>
          <a:p>
            <a:pPr marL="914400" lvl="2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None/>
            </a:pPr>
            <a:endParaRPr lang="en-US" dirty="0"/>
          </a:p>
          <a:p>
            <a:pPr marL="285750" lvl="0" indent="-189357" algn="ctr">
              <a:spcBef>
                <a:spcPts val="0"/>
              </a:spcBef>
              <a:buSzPct val="115000"/>
              <a:buNone/>
            </a:pPr>
            <a:r>
              <a:rPr lang="en-US" sz="2000" dirty="0"/>
              <a:t>“so shall my word be that goes out from my mouth;</a:t>
            </a:r>
            <a:br>
              <a:rPr lang="en-US" sz="2000" dirty="0"/>
            </a:br>
            <a:r>
              <a:rPr lang="en-US" sz="2000" dirty="0"/>
              <a:t>    it shall not return to me empty,</a:t>
            </a:r>
            <a:br>
              <a:rPr lang="en-US" sz="2000" dirty="0"/>
            </a:br>
            <a:r>
              <a:rPr lang="en-US" sz="2000" dirty="0"/>
              <a:t>but it shall accomplish that which I purpose,</a:t>
            </a:r>
            <a:br>
              <a:rPr lang="en-US" sz="2000" dirty="0"/>
            </a:br>
            <a:r>
              <a:rPr lang="en-US" sz="2000" dirty="0"/>
              <a:t>    and succeed in the thing for which I sent it.”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04594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Healing of the Official’s Son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The boy was healed at the 7</a:t>
            </a:r>
            <a:r>
              <a:rPr lang="en-US" baseline="30000" dirty="0"/>
              <a:t>th</a:t>
            </a:r>
            <a:r>
              <a:rPr lang="en-US" dirty="0"/>
              <a:t> hour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“7” points to perfection, fullness of life</a:t>
            </a:r>
          </a:p>
          <a:p>
            <a:pPr marL="742950" lvl="1" indent="-285750">
              <a:spcBef>
                <a:spcPts val="880"/>
              </a:spcBef>
              <a:buSzPct val="115000"/>
            </a:pPr>
            <a:r>
              <a:rPr lang="en-US" dirty="0"/>
              <a:t>Points to the 3</a:t>
            </a:r>
            <a:r>
              <a:rPr lang="en-US" baseline="30000" dirty="0"/>
              <a:t>rd</a:t>
            </a:r>
            <a:r>
              <a:rPr lang="en-US" dirty="0"/>
              <a:t> Sign (which happened on the Sabbath 7</a:t>
            </a:r>
            <a:r>
              <a:rPr lang="en-US" baseline="30000" dirty="0"/>
              <a:t>th</a:t>
            </a:r>
            <a:r>
              <a:rPr lang="en-US" dirty="0"/>
              <a:t> day)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Cana/Capernaum were in the North, where people believed in Jesus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The South (Jerusalem) did not believe in Him – “He came to His own and they did not accept Him”</a:t>
            </a:r>
          </a:p>
          <a:p>
            <a:pPr marL="285750" lvl="0" indent="-189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94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FEFF-0F07-4F97-9EE2-8B1CE27C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Small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9D721-1DAF-45A6-AC6C-71BD3F9CF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what ways do signs performed by Jesus help build faith? </a:t>
            </a:r>
          </a:p>
          <a:p>
            <a:endParaRPr lang="en-US" dirty="0"/>
          </a:p>
          <a:p>
            <a:r>
              <a:rPr lang="en-US" dirty="0"/>
              <a:t>Mary’s request of Jesus was plain and simple. How does this serve as an example for us on how we intercede for others?</a:t>
            </a:r>
          </a:p>
          <a:p>
            <a:endParaRPr lang="en-US" dirty="0"/>
          </a:p>
          <a:p>
            <a:r>
              <a:rPr lang="en-US" dirty="0"/>
              <a:t>Where do you need to see water turned into wine in your life?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B9DD-947F-4721-A3E0-F305DD26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54CD3-2BB0-49D5-BD45-D6BA650B7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936"/>
              </a:spcBef>
              <a:buSzPct val="115000"/>
            </a:pPr>
            <a:r>
              <a:rPr lang="en-US" dirty="0"/>
              <a:t>Healing of the man lame 38 years – controversy begins here</a:t>
            </a:r>
          </a:p>
          <a:p>
            <a:pPr marL="285750" lvl="0" indent="-285750">
              <a:spcBef>
                <a:spcPts val="936"/>
              </a:spcBef>
              <a:buSzPct val="115000"/>
            </a:pPr>
            <a:r>
              <a:rPr lang="en-US" dirty="0"/>
              <a:t>Feeding of the 5000 - Controversy intensifies, people begin to leave</a:t>
            </a:r>
          </a:p>
          <a:p>
            <a:pPr marL="285750" lvl="0" indent="-285750">
              <a:spcBef>
                <a:spcPts val="936"/>
              </a:spcBef>
              <a:buSzPct val="115000"/>
            </a:pPr>
            <a:r>
              <a:rPr lang="en-US" dirty="0"/>
              <a:t>Jesus walks on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9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Recap – The Structure</a:t>
            </a:r>
            <a:endParaRPr dirty="0"/>
          </a:p>
        </p:txBody>
      </p:sp>
      <p:sp>
        <p:nvSpPr>
          <p:cNvPr id="212" name="Google Shape;212;p29"/>
          <p:cNvSpPr txBox="1"/>
          <p:nvPr/>
        </p:nvSpPr>
        <p:spPr>
          <a:xfrm>
            <a:off x="1413164" y="2580639"/>
            <a:ext cx="937952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The Father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Preexistence - Closeness</a:t>
            </a:r>
            <a:endParaRPr dirty="0"/>
          </a:p>
        </p:txBody>
      </p:sp>
      <p:sp>
        <p:nvSpPr>
          <p:cNvPr id="213" name="Google Shape;213;p29"/>
          <p:cNvSpPr txBox="1"/>
          <p:nvPr/>
        </p:nvSpPr>
        <p:spPr>
          <a:xfrm>
            <a:off x="1406236" y="3887039"/>
            <a:ext cx="9379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Coming Down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The Incarnation</a:t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1406235" y="5261987"/>
            <a:ext cx="937952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Signs / Impact / Climax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God in our midst = Transformation</a:t>
            </a:r>
            <a:endParaRPr dirty="0"/>
          </a:p>
        </p:txBody>
      </p:sp>
      <p:sp>
        <p:nvSpPr>
          <p:cNvPr id="215" name="Google Shape;215;p29"/>
          <p:cNvSpPr txBox="1"/>
          <p:nvPr/>
        </p:nvSpPr>
        <p:spPr>
          <a:xfrm>
            <a:off x="1295402" y="3918092"/>
            <a:ext cx="94903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Glory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tx1"/>
                </a:solidFill>
                <a:sym typeface="Arial"/>
              </a:rPr>
              <a:t>God’s pursuit of His creation – Lost to Darkness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Total solidarity – Total Self-Giving – Total Revelation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3356266" y="2769235"/>
            <a:ext cx="1080654" cy="32635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814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/>
          <p:nvPr/>
        </p:nvSpPr>
        <p:spPr>
          <a:xfrm rot="10800000">
            <a:off x="7560197" y="2694420"/>
            <a:ext cx="1080654" cy="32635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814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F69B9-149B-4D64-974B-1A5185553718}"/>
              </a:ext>
            </a:extLst>
          </p:cNvPr>
          <p:cNvSpPr txBox="1"/>
          <p:nvPr/>
        </p:nvSpPr>
        <p:spPr>
          <a:xfrm>
            <a:off x="8640851" y="4225142"/>
            <a:ext cx="2657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Passion/Death/Resurrection</a:t>
            </a:r>
          </a:p>
          <a:p>
            <a:pPr algn="ctr"/>
            <a:r>
              <a:rPr lang="en-US" dirty="0"/>
              <a:t>Jesus draws all people to Himself – Salvific Faith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This Week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Prologue  (1: 1-18) – Above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Theology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Who God is in Himself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Book of Signs (Chapter 2 – Chapter 11) – Coming Down, Below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The </a:t>
            </a:r>
            <a:r>
              <a:rPr lang="en-US" u="sng" dirty="0"/>
              <a:t>Economy</a:t>
            </a:r>
            <a:r>
              <a:rPr lang="en-US" dirty="0"/>
              <a:t> of Salvation – The works God uses to reveal Himself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Not just miracles - God reveals His power and Glory Through Jesus Christ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Each Sign points to a deeper theology, understanding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Each sign is followed by discourse (why a discourse?)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They were confusing and needed more information/explanation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3586B-B2E6-4DEE-A03B-D300CB06C36C}"/>
              </a:ext>
            </a:extLst>
          </p:cNvPr>
          <p:cNvSpPr/>
          <p:nvPr/>
        </p:nvSpPr>
        <p:spPr>
          <a:xfrm>
            <a:off x="550506" y="550507"/>
            <a:ext cx="11084767" cy="5766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C1DA6-3FED-4B53-89D1-F72AC18DD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2" y="812800"/>
            <a:ext cx="10860833" cy="5232400"/>
          </a:xfrm>
        </p:spPr>
        <p:txBody>
          <a:bodyPr>
            <a:normAutofit fontScale="77500" lnSpcReduction="20000"/>
          </a:bodyPr>
          <a:lstStyle/>
          <a:p>
            <a:pPr marL="97155" indent="0">
              <a:buNone/>
            </a:pPr>
            <a:r>
              <a:rPr lang="en-US" sz="2600" dirty="0"/>
              <a:t>In the beginning was the Word, and the Word was with God, and the Word was God. </a:t>
            </a:r>
            <a:r>
              <a:rPr lang="en-US" sz="2600" b="1" baseline="30000" dirty="0"/>
              <a:t>2 </a:t>
            </a:r>
            <a:r>
              <a:rPr lang="en-US" sz="2600" dirty="0"/>
              <a:t>He was in the beginning with God. </a:t>
            </a:r>
            <a:r>
              <a:rPr lang="en-US" sz="2600" b="1" baseline="30000" dirty="0"/>
              <a:t>3 </a:t>
            </a:r>
            <a:r>
              <a:rPr lang="en-US" sz="2600" dirty="0"/>
              <a:t>All things came into being through him, and without him not one thing came into being. What has come into being </a:t>
            </a:r>
            <a:r>
              <a:rPr lang="en-US" sz="2600" b="1" baseline="30000" dirty="0"/>
              <a:t>4 </a:t>
            </a:r>
            <a:r>
              <a:rPr lang="en-US" sz="2600" dirty="0"/>
              <a:t>in him was life, and the life was the light of all people. </a:t>
            </a:r>
            <a:r>
              <a:rPr lang="en-US" sz="2600" b="1" baseline="30000" dirty="0"/>
              <a:t>5 </a:t>
            </a:r>
            <a:r>
              <a:rPr lang="en-US" sz="2600" dirty="0"/>
              <a:t>The light shines in the darkness, and the darkness did not overcome it.</a:t>
            </a:r>
          </a:p>
          <a:p>
            <a:pPr marL="97155" indent="0">
              <a:buNone/>
            </a:pPr>
            <a:endParaRPr lang="en-US" sz="2600" dirty="0"/>
          </a:p>
          <a:p>
            <a:pPr marL="97155" indent="0">
              <a:buNone/>
            </a:pPr>
            <a:r>
              <a:rPr lang="en-US" sz="2600" b="1" baseline="30000" dirty="0"/>
              <a:t>6 </a:t>
            </a:r>
            <a:r>
              <a:rPr lang="en-US" sz="2600" dirty="0"/>
              <a:t>There was a man sent from God, whose name was John. </a:t>
            </a:r>
            <a:r>
              <a:rPr lang="en-US" sz="2600" b="1" baseline="30000" dirty="0"/>
              <a:t>7 </a:t>
            </a:r>
            <a:r>
              <a:rPr lang="en-US" sz="2600" dirty="0"/>
              <a:t>He came as a witness to testify to the light, so that all might believe through him. </a:t>
            </a:r>
            <a:r>
              <a:rPr lang="en-US" sz="2600" b="1" baseline="30000" dirty="0"/>
              <a:t>8 </a:t>
            </a:r>
            <a:r>
              <a:rPr lang="en-US" sz="2600" dirty="0"/>
              <a:t>He himself was not the light, but he came to testify to the light. </a:t>
            </a:r>
            <a:r>
              <a:rPr lang="en-US" sz="2600" b="1" baseline="30000" dirty="0"/>
              <a:t>9 </a:t>
            </a:r>
            <a:r>
              <a:rPr lang="en-US" sz="2600" dirty="0"/>
              <a:t>The true light, which enlightens everyone, was coming into the world.</a:t>
            </a:r>
          </a:p>
          <a:p>
            <a:pPr marL="97155" indent="0">
              <a:buNone/>
            </a:pPr>
            <a:endParaRPr lang="en-US" sz="2600" b="1" baseline="30000" dirty="0"/>
          </a:p>
          <a:p>
            <a:pPr marL="97155" indent="0">
              <a:buNone/>
            </a:pPr>
            <a:r>
              <a:rPr lang="en-US" sz="2600" b="1" baseline="30000" dirty="0"/>
              <a:t>10 </a:t>
            </a:r>
            <a:r>
              <a:rPr lang="en-US" sz="2600" dirty="0"/>
              <a:t>He was in the world, and the world came into being through him; yet the world did not know him. </a:t>
            </a:r>
            <a:r>
              <a:rPr lang="en-US" sz="2600" b="1" baseline="30000" dirty="0"/>
              <a:t>11 </a:t>
            </a:r>
            <a:r>
              <a:rPr lang="en-US" sz="2600" dirty="0"/>
              <a:t>He came to what was his own,</a:t>
            </a:r>
            <a:r>
              <a:rPr lang="en-US" sz="2600" baseline="30000" dirty="0"/>
              <a:t>[</a:t>
            </a:r>
            <a:r>
              <a:rPr lang="en-US" sz="2600" baseline="30000" dirty="0">
                <a:hlinkClick r:id="rId2" tooltip="See footnote c"/>
              </a:rPr>
              <a:t>c</a:t>
            </a:r>
            <a:r>
              <a:rPr lang="en-US" sz="2600" baseline="30000" dirty="0"/>
              <a:t>]</a:t>
            </a:r>
            <a:r>
              <a:rPr lang="en-US" sz="2600" dirty="0"/>
              <a:t> and his own people did not accept him. </a:t>
            </a:r>
            <a:r>
              <a:rPr lang="en-US" sz="2600" b="1" baseline="30000" dirty="0"/>
              <a:t>12 </a:t>
            </a:r>
            <a:r>
              <a:rPr lang="en-US" sz="2600" dirty="0"/>
              <a:t>But to all who received him, who believed in his name, he gave power to become children of God, </a:t>
            </a:r>
            <a:r>
              <a:rPr lang="en-US" sz="2600" b="1" baseline="30000" dirty="0"/>
              <a:t>13 </a:t>
            </a:r>
            <a:r>
              <a:rPr lang="en-US" sz="2600" dirty="0"/>
              <a:t>who were born, not of blood or of the will of the flesh or of the will of man, but of God.</a:t>
            </a:r>
          </a:p>
          <a:p>
            <a:pPr marL="97155" indent="0">
              <a:buNone/>
            </a:pPr>
            <a:endParaRPr lang="en-US" sz="2600" b="1" baseline="30000" dirty="0"/>
          </a:p>
          <a:p>
            <a:pPr marL="97155" indent="0">
              <a:buNone/>
            </a:pPr>
            <a:r>
              <a:rPr lang="en-US" sz="2600" b="1" baseline="30000" dirty="0"/>
              <a:t>14 </a:t>
            </a:r>
            <a:r>
              <a:rPr lang="en-US" sz="2600" dirty="0"/>
              <a:t>And the Word became flesh and lived among us, and we have seen his glory, the glory as of a father’s only son, full of grace and truth. </a:t>
            </a:r>
            <a:r>
              <a:rPr lang="en-US" sz="2600" b="1" baseline="30000" dirty="0"/>
              <a:t>15 </a:t>
            </a:r>
            <a:r>
              <a:rPr lang="en-US" sz="2600" dirty="0"/>
              <a:t>(John testified to him and cried out, “This was he of whom I said, ‘He who comes after me ranks ahead of me because he was before me.’”) </a:t>
            </a:r>
            <a:r>
              <a:rPr lang="en-US" sz="2600" b="1" baseline="30000" dirty="0"/>
              <a:t>16 </a:t>
            </a:r>
            <a:r>
              <a:rPr lang="en-US" sz="2600" dirty="0"/>
              <a:t>From his fullness we have all received, grace upon grace. </a:t>
            </a:r>
            <a:r>
              <a:rPr lang="en-US" sz="2600" b="1" baseline="30000" dirty="0"/>
              <a:t>17 </a:t>
            </a:r>
            <a:r>
              <a:rPr lang="en-US" sz="2600" dirty="0"/>
              <a:t>The law indeed was given through Moses; grace and truth came through Jesus Christ. </a:t>
            </a:r>
            <a:r>
              <a:rPr lang="en-US" sz="2600" b="1" baseline="30000" dirty="0"/>
              <a:t>18 </a:t>
            </a:r>
            <a:r>
              <a:rPr lang="en-US" sz="2600" dirty="0"/>
              <a:t>No one has ever seen God. It is God the only Son, who is close to the Father’s heart, who has made him 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7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Prologue</a:t>
            </a:r>
            <a:endParaRPr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535159" cy="268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15000"/>
              <a:buNone/>
            </a:pPr>
            <a:r>
              <a:rPr lang="en-US" sz="2000" dirty="0"/>
              <a:t>“Above” (pre-existence of God) and His coming “Down”</a:t>
            </a:r>
          </a:p>
          <a:p>
            <a:pPr marL="342900" indent="-342900">
              <a:spcBef>
                <a:spcPts val="900"/>
              </a:spcBef>
              <a:buSzPct val="115000"/>
            </a:pPr>
            <a:r>
              <a:rPr lang="en-US" sz="2000" dirty="0"/>
              <a:t>Everything was in harmony, Closeness with God </a:t>
            </a:r>
            <a:endParaRPr sz="2000" dirty="0"/>
          </a:p>
          <a:p>
            <a:pPr marL="342900" indent="-342900">
              <a:spcBef>
                <a:spcPts val="900"/>
              </a:spcBef>
              <a:buSzPct val="115000"/>
            </a:pPr>
            <a:r>
              <a:rPr lang="en-US" sz="2000" dirty="0"/>
              <a:t>Fullness of God without much extra – simple truth</a:t>
            </a:r>
          </a:p>
          <a:p>
            <a:pPr marL="342900" indent="-342900">
              <a:spcBef>
                <a:spcPts val="900"/>
              </a:spcBef>
              <a:buSzPct val="115000"/>
            </a:pPr>
            <a:r>
              <a:rPr lang="en-US" sz="2000" dirty="0"/>
              <a:t>The Word = The Totality of Who God is</a:t>
            </a:r>
          </a:p>
          <a:p>
            <a:pPr marL="342900" indent="-342900">
              <a:spcBef>
                <a:spcPts val="900"/>
              </a:spcBef>
              <a:buSzPct val="115000"/>
            </a:pPr>
            <a:r>
              <a:rPr lang="en-US" sz="2000" dirty="0"/>
              <a:t>Ps 33:6-9</a:t>
            </a: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15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07B2A-6CB6-4107-9285-7D43F2C03B01}"/>
              </a:ext>
            </a:extLst>
          </p:cNvPr>
          <p:cNvSpPr txBox="1"/>
          <p:nvPr/>
        </p:nvSpPr>
        <p:spPr>
          <a:xfrm>
            <a:off x="3116425" y="4656808"/>
            <a:ext cx="858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 the word of the </a:t>
            </a:r>
            <a:r>
              <a:rPr lang="en-US" sz="1600" cap="small" dirty="0"/>
              <a:t>Lord</a:t>
            </a:r>
            <a:r>
              <a:rPr lang="en-US" sz="1600" dirty="0"/>
              <a:t> the heavens were made, and all their host by the breath of his mouth.</a:t>
            </a:r>
            <a:br>
              <a:rPr lang="en-US" sz="1600" dirty="0"/>
            </a:br>
            <a:r>
              <a:rPr lang="en-US" sz="1600" dirty="0"/>
              <a:t>He gathered the waters of the sea as in a bottle; he put the deeps in storehouses.</a:t>
            </a:r>
          </a:p>
          <a:p>
            <a:r>
              <a:rPr lang="en-US" sz="1600" dirty="0"/>
              <a:t>Let all the earth fear the </a:t>
            </a:r>
            <a:r>
              <a:rPr lang="en-US" sz="1600" cap="small" dirty="0"/>
              <a:t>Lord</a:t>
            </a:r>
            <a:r>
              <a:rPr lang="en-US" sz="1600" dirty="0"/>
              <a:t>; let all the inhabitants of the world stand in awe of him.</a:t>
            </a:r>
          </a:p>
          <a:p>
            <a:r>
              <a:rPr lang="en-US" sz="1600" dirty="0"/>
              <a:t>For he spoke, and it came to be; he commanded, and it stood firm.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Prologue – The Incarnation</a:t>
            </a:r>
            <a:endParaRPr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900"/>
              </a:spcBef>
              <a:buSzPct val="115000"/>
              <a:buNone/>
            </a:pPr>
            <a:r>
              <a:rPr lang="en-US" dirty="0"/>
              <a:t>What does incarnation imply?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Coming down = self emptying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Logos became flesh, entering humanity in its fullness and limitations  (suffering, hunger, pain)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He doesn’t lose His Divinity, (no sin)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Intimate friendship God has with humanity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God reaching out to save the world that had been created good. </a:t>
            </a:r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Prologue – The Incarnation</a:t>
            </a:r>
            <a:endParaRPr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indent="0">
              <a:spcBef>
                <a:spcPts val="900"/>
              </a:spcBef>
              <a:buSzPct val="115000"/>
              <a:buNone/>
            </a:pPr>
            <a:r>
              <a:rPr lang="en-US" dirty="0"/>
              <a:t>What does incarnation imply?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He comes as a Light to conquer Darkness – reclaiming what He created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The Logos is the source of life (light shines in darkness)</a:t>
            </a:r>
          </a:p>
          <a:p>
            <a:pPr marL="742950" lvl="1" indent="-285750">
              <a:spcBef>
                <a:spcPts val="900"/>
              </a:spcBef>
              <a:buSzPct val="115000"/>
            </a:pPr>
            <a:r>
              <a:rPr lang="en-US" dirty="0"/>
              <a:t>What is life? The result of oneness with Christ in the Father</a:t>
            </a:r>
          </a:p>
          <a:p>
            <a:pPr marL="742950" lvl="1" indent="-285750">
              <a:spcBef>
                <a:spcPts val="900"/>
              </a:spcBef>
              <a:buSzPct val="115000"/>
            </a:pPr>
            <a:r>
              <a:rPr lang="en-US" dirty="0"/>
              <a:t>Being born ‘of God’ – becoming children of God</a:t>
            </a:r>
          </a:p>
          <a:p>
            <a:pPr marL="742950" lvl="1" indent="-285750">
              <a:spcBef>
                <a:spcPts val="900"/>
              </a:spcBef>
              <a:buSzPct val="115000"/>
            </a:pPr>
            <a:r>
              <a:rPr lang="en-US" dirty="0"/>
              <a:t>He cannot be overcome by darkness (sin, death)</a:t>
            </a:r>
          </a:p>
          <a:p>
            <a:pPr marL="285750" lvl="0" indent="-285750">
              <a:spcBef>
                <a:spcPts val="900"/>
              </a:spcBef>
              <a:buSzPct val="115000"/>
            </a:pPr>
            <a:r>
              <a:rPr lang="en-US" dirty="0"/>
              <a:t>Reveals the Father who is Love</a:t>
            </a:r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13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0DD8-3163-4956-B4B7-E7ADA63F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Small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0B027-B138-4A48-8A92-12A9DAF6F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opening words of John’s Gospel intended to remind us of? Who or what is the Word?</a:t>
            </a:r>
          </a:p>
          <a:p>
            <a:r>
              <a:rPr lang="en-US" dirty="0"/>
              <a:t>Discuss the parallels you can find between the opening verses of John and the opening of Genesis</a:t>
            </a:r>
          </a:p>
          <a:p>
            <a:r>
              <a:rPr lang="en-US" dirty="0"/>
              <a:t>“And the Word Became Man and dwelt among us” Jn 1:14 </a:t>
            </a:r>
            <a:br>
              <a:rPr lang="en-US" dirty="0"/>
            </a:br>
            <a:r>
              <a:rPr lang="en-US" dirty="0"/>
              <a:t>Was the Incarnation necessary for our salvation? Discuss the importance of Incarnation in relation to the love of God for us and the world.</a:t>
            </a:r>
          </a:p>
        </p:txBody>
      </p:sp>
    </p:spTree>
    <p:extLst>
      <p:ext uri="{BB962C8B-B14F-4D97-AF65-F5344CB8AC3E}">
        <p14:creationId xmlns:p14="http://schemas.microsoft.com/office/powerpoint/2010/main" val="34349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The Book of Signs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More than miracles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Convey Glory of God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Recall the signs and wonders of the Exodus (Ex 7:19)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Striking of the Rock, water flows (Jesus talks about water)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Manna from heaven (Jesus is the Bread of Life)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Joshua succeeded Moses (Jesus is a new Joshua – ‘God Saves’)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Passover (Jesus is the new Passover lamb)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1810</Words>
  <Application>Microsoft Office PowerPoint</Application>
  <PresentationFormat>Widescreen</PresentationFormat>
  <Paragraphs>140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Courier New</vt:lpstr>
      <vt:lpstr>Organic</vt:lpstr>
      <vt:lpstr>Gospel of John</vt:lpstr>
      <vt:lpstr>Recap – The Structure</vt:lpstr>
      <vt:lpstr>This Week</vt:lpstr>
      <vt:lpstr>PowerPoint Presentation</vt:lpstr>
      <vt:lpstr>Prologue</vt:lpstr>
      <vt:lpstr>Prologue – The Incarnation</vt:lpstr>
      <vt:lpstr>Prologue – The Incarnation</vt:lpstr>
      <vt:lpstr>1st Small Group</vt:lpstr>
      <vt:lpstr>The Book of Signs</vt:lpstr>
      <vt:lpstr>Signs</vt:lpstr>
      <vt:lpstr>Wedding at Cana</vt:lpstr>
      <vt:lpstr>Wedding at Cana</vt:lpstr>
      <vt:lpstr>Wedding at Cana</vt:lpstr>
      <vt:lpstr>Wedding at Cana</vt:lpstr>
      <vt:lpstr>Healing of the Official’s Son</vt:lpstr>
      <vt:lpstr>Healing of the Official’s Son</vt:lpstr>
      <vt:lpstr>Healing of the Official’s Son</vt:lpstr>
      <vt:lpstr>2nd Small Group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cp:lastModifiedBy>Jennifer Sparrow</cp:lastModifiedBy>
  <cp:revision>29</cp:revision>
  <dcterms:modified xsi:type="dcterms:W3CDTF">2021-09-29T00:10:29Z</dcterms:modified>
</cp:coreProperties>
</file>