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23"/>
  </p:notesMasterIdLst>
  <p:sldIdLst>
    <p:sldId id="256" r:id="rId2"/>
    <p:sldId id="275" r:id="rId3"/>
    <p:sldId id="262" r:id="rId4"/>
    <p:sldId id="273" r:id="rId5"/>
    <p:sldId id="277" r:id="rId6"/>
    <p:sldId id="281" r:id="rId7"/>
    <p:sldId id="276" r:id="rId8"/>
    <p:sldId id="274" r:id="rId9"/>
    <p:sldId id="278" r:id="rId10"/>
    <p:sldId id="263" r:id="rId11"/>
    <p:sldId id="264" r:id="rId12"/>
    <p:sldId id="265" r:id="rId13"/>
    <p:sldId id="282" r:id="rId14"/>
    <p:sldId id="283" r:id="rId15"/>
    <p:sldId id="266" r:id="rId16"/>
    <p:sldId id="268" r:id="rId17"/>
    <p:sldId id="280" r:id="rId18"/>
    <p:sldId id="267" r:id="rId19"/>
    <p:sldId id="284" r:id="rId20"/>
    <p:sldId id="269" r:id="rId21"/>
    <p:sldId id="279"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864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0647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89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869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2"/>
          <p:cNvGrpSpPr/>
          <p:nvPr/>
        </p:nvGrpSpPr>
        <p:grpSpPr>
          <a:xfrm>
            <a:off x="0" y="0"/>
            <a:ext cx="12188825" cy="6872226"/>
            <a:chOff x="0" y="0"/>
            <a:chExt cx="12188825" cy="6872226"/>
          </a:xfrm>
        </p:grpSpPr>
        <p:pic>
          <p:nvPicPr>
            <p:cNvPr id="18" name="Google Shape;18;p2" descr="HD-PanelTitle-V.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2"/>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 name="Google Shape;20;p2" descr="HDRibbonTitle-UniformTrim.png"/>
            <p:cNvPicPr preferRelativeResize="0"/>
            <p:nvPr/>
          </p:nvPicPr>
          <p:blipFill rotWithShape="1">
            <a:blip r:embed="rId3">
              <a:alphaModFix/>
            </a:blip>
            <a:srcRect l="2" r="47673"/>
            <a:stretch/>
          </p:blipFill>
          <p:spPr>
            <a:xfrm rot="5400000">
              <a:off x="5245268" y="530352"/>
              <a:ext cx="1673352" cy="612648"/>
            </a:xfrm>
            <a:prstGeom prst="rect">
              <a:avLst/>
            </a:prstGeom>
            <a:noFill/>
            <a:ln>
              <a:noFill/>
            </a:ln>
          </p:spPr>
        </p:pic>
        <p:pic>
          <p:nvPicPr>
            <p:cNvPr id="21" name="Google Shape;21;p2" descr="HDRibbonTitle-UniformTrim.png"/>
            <p:cNvPicPr preferRelativeResize="0"/>
            <p:nvPr/>
          </p:nvPicPr>
          <p:blipFill rotWithShape="1">
            <a:blip r:embed="rId3">
              <a:alphaModFix/>
            </a:blip>
            <a:srcRect r="48819"/>
            <a:stretch/>
          </p:blipFill>
          <p:spPr>
            <a:xfrm rot="5400000">
              <a:off x="5263556" y="5747514"/>
              <a:ext cx="1636776" cy="612648"/>
            </a:xfrm>
            <a:prstGeom prst="rect">
              <a:avLst/>
            </a:prstGeom>
            <a:noFill/>
            <a:ln>
              <a:noFill/>
            </a:ln>
          </p:spPr>
        </p:pic>
      </p:grpSp>
      <p:sp>
        <p:nvSpPr>
          <p:cNvPr id="22" name="Google Shape;22;p2"/>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a:endParaRPr/>
          </a:p>
        </p:txBody>
      </p:sp>
      <p:sp>
        <p:nvSpPr>
          <p:cNvPr id="24" name="Google Shape;24;p2"/>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2"/>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8" name="Google Shape;88;p11"/>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280"/>
              </a:spcBef>
              <a:spcAft>
                <a:spcPts val="0"/>
              </a:spcAft>
              <a:buSzPts val="1610"/>
              <a:buNone/>
              <a:defRPr sz="14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9" name="Google Shape;89;p1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3200"/>
              <a:buFont typeface="Arial"/>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2"/>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95" name="Google Shape;95;p1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12"/>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Arial"/>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3"/>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400"/>
              </a:spcBef>
              <a:spcAft>
                <a:spcPts val="0"/>
              </a:spcAft>
              <a:buSzPts val="2300"/>
              <a:buFont typeface="Arial"/>
              <a:buNone/>
              <a:defRPr sz="2000"/>
            </a:lvl1pPr>
            <a:lvl2pPr marL="914400" lvl="1" indent="-228600" algn="l">
              <a:lnSpc>
                <a:spcPct val="100000"/>
              </a:lnSpc>
              <a:spcBef>
                <a:spcPts val="600"/>
              </a:spcBef>
              <a:spcAft>
                <a:spcPts val="0"/>
              </a:spcAft>
              <a:buSzPts val="2300"/>
              <a:buFont typeface="Arial"/>
              <a:buNone/>
              <a:defRPr/>
            </a:lvl2pPr>
            <a:lvl3pPr marL="1371600" lvl="2" indent="-228600" algn="l">
              <a:lnSpc>
                <a:spcPct val="100000"/>
              </a:lnSpc>
              <a:spcBef>
                <a:spcPts val="600"/>
              </a:spcBef>
              <a:spcAft>
                <a:spcPts val="0"/>
              </a:spcAft>
              <a:buSzPts val="2070"/>
              <a:buFont typeface="Arial"/>
              <a:buNone/>
              <a:defRPr/>
            </a:lvl3pPr>
            <a:lvl4pPr marL="1828800" lvl="3" indent="-228600" algn="l">
              <a:lnSpc>
                <a:spcPct val="100000"/>
              </a:lnSpc>
              <a:spcBef>
                <a:spcPts val="600"/>
              </a:spcBef>
              <a:spcAft>
                <a:spcPts val="0"/>
              </a:spcAft>
              <a:buSzPts val="1840"/>
              <a:buFont typeface="Arial"/>
              <a:buNone/>
              <a:defRPr/>
            </a:lvl4pPr>
            <a:lvl5pPr marL="2286000" lvl="4" indent="-228600" algn="l">
              <a:lnSpc>
                <a:spcPct val="100000"/>
              </a:lnSpc>
              <a:spcBef>
                <a:spcPts val="600"/>
              </a:spcBef>
              <a:spcAft>
                <a:spcPts val="0"/>
              </a:spcAft>
              <a:buSzPts val="1610"/>
              <a:buFont typeface="Arial"/>
              <a:buNon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02" name="Google Shape;102;p13"/>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03" name="Google Shape;103;p1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1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7" name="Google Shape;107;p13"/>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108" name="Google Shape;108;p13"/>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3200"/>
              <a:buFont typeface="Arial"/>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4"/>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2" name="Google Shape;112;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Arial"/>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5"/>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8" name="Google Shape;118;p15"/>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9" name="Google Shape;119;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 name="Google Shape;123;p15"/>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124" name="Google Shape;124;p15"/>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6"/>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3220"/>
              <a:buNone/>
              <a:defRPr sz="2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8" name="Google Shape;128;p16"/>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9" name="Google Shape;129;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2" name="Google Shape;132;p16"/>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7"/>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36" name="Google Shape;136;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9" name="Google Shape;139;p1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8"/>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43" name="Google Shape;143;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6" name="Google Shape;146;p18"/>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cxnSp>
        <p:nvCxnSpPr>
          <p:cNvPr id="29" name="Google Shape;29;p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32" name="Google Shape;32;p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38" name="Google Shape;38;p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4"/>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5" name="Google Shape;45;p5"/>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6" name="Google Shape;46;p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9" name="Google Shape;49;p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3" name="Google Shape;53;p6"/>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4" name="Google Shape;54;p6"/>
          <p:cNvSpPr txBox="1">
            <a:spLocks noGrp="1"/>
          </p:cNvSpPr>
          <p:nvPr>
            <p:ph type="body" idx="3"/>
          </p:nvPr>
        </p:nvSpPr>
        <p:spPr>
          <a:xfrm>
            <a:off x="6180671"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5" name="Google Shape;55;p6"/>
          <p:cNvSpPr txBox="1">
            <a:spLocks noGrp="1"/>
          </p:cNvSpPr>
          <p:nvPr>
            <p:ph type="body" idx="4"/>
          </p:nvPr>
        </p:nvSpPr>
        <p:spPr>
          <a:xfrm>
            <a:off x="6180671"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6" name="Google Shape;56;p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65" name="Google Shape;65;p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73" name="Google Shape;73;p9"/>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74" name="Google Shape;74;p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9"/>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800"/>
              <a:buFont typeface="Aria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1" name="Google Shape;81;p10"/>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SzPts val="2070"/>
              <a:buNone/>
              <a:defRPr sz="18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2" name="Google Shape;82;p1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12188825" cy="6856214"/>
            <a:chOff x="0" y="0"/>
            <a:chExt cx="12188825" cy="6856214"/>
          </a:xfrm>
        </p:grpSpPr>
        <p:pic>
          <p:nvPicPr>
            <p:cNvPr id="7" name="Google Shape;7;p1" descr="HD-PanelContent-V.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1"/>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1" descr="HDRibbonContent-UniformTrim.png"/>
            <p:cNvPicPr preferRelativeResize="0"/>
            <p:nvPr/>
          </p:nvPicPr>
          <p:blipFill rotWithShape="1">
            <a:blip r:embed="rId21">
              <a:alphaModFix/>
            </a:blip>
            <a:srcRect r="5093"/>
            <a:stretch/>
          </p:blipFill>
          <p:spPr>
            <a:xfrm rot="5400000">
              <a:off x="5706471" y="76265"/>
              <a:ext cx="758952" cy="606425"/>
            </a:xfrm>
            <a:prstGeom prst="rect">
              <a:avLst/>
            </a:prstGeom>
            <a:noFill/>
            <a:ln>
              <a:noFill/>
            </a:ln>
          </p:spPr>
        </p:pic>
        <p:pic>
          <p:nvPicPr>
            <p:cNvPr id="10" name="Google Shape;10;p1" descr="HDRibbonContent-UniformTrim.png"/>
            <p:cNvPicPr preferRelativeResize="0"/>
            <p:nvPr/>
          </p:nvPicPr>
          <p:blipFill rotWithShape="1">
            <a:blip r:embed="rId21">
              <a:alphaModFix/>
            </a:blip>
            <a:srcRect r="5093"/>
            <a:stretch/>
          </p:blipFill>
          <p:spPr>
            <a:xfrm rot="5400000">
              <a:off x="5706470" y="6173526"/>
              <a:ext cx="758952" cy="606425"/>
            </a:xfrm>
            <a:prstGeom prst="rect">
              <a:avLst/>
            </a:prstGeom>
            <a:noFill/>
            <a:ln>
              <a:noFill/>
            </a:ln>
          </p:spPr>
        </p:pic>
      </p:grpSp>
      <p:sp>
        <p:nvSpPr>
          <p:cNvPr id="11" name="Google Shape;11;p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62626"/>
              </a:buClr>
              <a:buSzPts val="4400"/>
              <a:buFont typeface="Arial"/>
              <a:buNone/>
              <a:defRPr sz="44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lnSpc>
                <a:spcPct val="100000"/>
              </a:lnSpc>
              <a:spcBef>
                <a:spcPts val="480"/>
              </a:spcBef>
              <a:spcAft>
                <a:spcPts val="0"/>
              </a:spcAft>
              <a:buClr>
                <a:schemeClr val="accent1"/>
              </a:buClr>
              <a:buSzPts val="2760"/>
              <a:buFont typeface="Arial"/>
              <a:buChar char="•"/>
              <a:defRPr sz="2400" b="0" i="0" u="none" strike="noStrike" cap="none">
                <a:solidFill>
                  <a:srgbClr val="262626"/>
                </a:solidFill>
                <a:latin typeface="Arial"/>
                <a:ea typeface="Arial"/>
                <a:cs typeface="Arial"/>
                <a:sym typeface="Arial"/>
              </a:defRPr>
            </a:lvl1pPr>
            <a:lvl2pPr marL="914400" marR="0" lvl="1" indent="-374650" algn="l" rtl="0">
              <a:lnSpc>
                <a:spcPct val="100000"/>
              </a:lnSpc>
              <a:spcBef>
                <a:spcPts val="600"/>
              </a:spcBef>
              <a:spcAft>
                <a:spcPts val="0"/>
              </a:spcAft>
              <a:buClr>
                <a:schemeClr val="accent1"/>
              </a:buClr>
              <a:buSzPts val="2300"/>
              <a:buFont typeface="Arial"/>
              <a:buChar char="•"/>
              <a:defRPr sz="2000" b="0" i="0" u="none" strike="noStrike" cap="none">
                <a:solidFill>
                  <a:srgbClr val="262626"/>
                </a:solidFill>
                <a:latin typeface="Arial"/>
                <a:ea typeface="Arial"/>
                <a:cs typeface="Arial"/>
                <a:sym typeface="Arial"/>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Arial"/>
                <a:ea typeface="Arial"/>
                <a:cs typeface="Arial"/>
                <a:sym typeface="Arial"/>
              </a:defRPr>
            </a:lvl3pPr>
            <a:lvl4pPr marL="1828800" marR="0" lvl="3" indent="-345439" algn="l" rtl="0">
              <a:lnSpc>
                <a:spcPct val="100000"/>
              </a:lnSpc>
              <a:spcBef>
                <a:spcPts val="600"/>
              </a:spcBef>
              <a:spcAft>
                <a:spcPts val="0"/>
              </a:spcAft>
              <a:buClr>
                <a:schemeClr val="accent1"/>
              </a:buClr>
              <a:buSzPts val="1840"/>
              <a:buFont typeface="Arial"/>
              <a:buChar char="•"/>
              <a:defRPr sz="1600" b="0" i="0" u="none" strike="noStrike" cap="none">
                <a:solidFill>
                  <a:srgbClr val="262626"/>
                </a:solidFill>
                <a:latin typeface="Arial"/>
                <a:ea typeface="Arial"/>
                <a:cs typeface="Arial"/>
                <a:sym typeface="Arial"/>
              </a:defRPr>
            </a:lvl4pPr>
            <a:lvl5pPr marL="2286000" marR="0" lvl="4"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Arial"/>
                <a:ea typeface="Arial"/>
                <a:cs typeface="Arial"/>
                <a:sym typeface="Arial"/>
              </a:defRPr>
            </a:lvl5pPr>
            <a:lvl6pPr marL="2743200" marR="0" lvl="5"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Arial"/>
                <a:ea typeface="Arial"/>
                <a:cs typeface="Arial"/>
                <a:sym typeface="Arial"/>
              </a:defRPr>
            </a:lvl6pPr>
            <a:lvl7pPr marL="3200400" marR="0" lvl="6"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Arial"/>
                <a:ea typeface="Arial"/>
                <a:cs typeface="Arial"/>
                <a:sym typeface="Arial"/>
              </a:defRPr>
            </a:lvl7pPr>
            <a:lvl8pPr marL="3657600" marR="0" lvl="7" indent="-330834"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Arial"/>
                <a:ea typeface="Arial"/>
                <a:cs typeface="Arial"/>
                <a:sym typeface="Arial"/>
              </a:defRPr>
            </a:lvl8pPr>
            <a:lvl9pPr marL="4114800" marR="0" lvl="8" indent="-330834" algn="l" rtl="0">
              <a:lnSpc>
                <a:spcPct val="100000"/>
              </a:lnSpc>
              <a:spcBef>
                <a:spcPts val="600"/>
              </a:spcBef>
              <a:spcAft>
                <a:spcPts val="600"/>
              </a:spcAft>
              <a:buClr>
                <a:schemeClr val="accent1"/>
              </a:buClr>
              <a:buSzPts val="1610"/>
              <a:buFont typeface="Arial"/>
              <a:buChar char="•"/>
              <a:defRPr sz="1400" b="0" i="0" u="none" strike="noStrike" cap="none">
                <a:solidFill>
                  <a:srgbClr val="262626"/>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262626"/>
              </a:buClr>
              <a:buSzPts val="5400"/>
              <a:buFont typeface="Arial"/>
              <a:buNone/>
            </a:pPr>
            <a:r>
              <a:rPr lang="en-US"/>
              <a:t>Gospel of John</a:t>
            </a:r>
            <a:endParaRPr/>
          </a:p>
        </p:txBody>
      </p:sp>
      <p:sp>
        <p:nvSpPr>
          <p:cNvPr id="152" name="Google Shape;152;p19"/>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15"/>
              <a:buNone/>
            </a:pPr>
            <a:r>
              <a:rPr lang="en-US" dirty="0"/>
              <a:t>Week Three – Stirring Up Trouble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Arial"/>
              <a:buNone/>
            </a:pPr>
            <a:r>
              <a:rPr lang="en-US" dirty="0"/>
              <a:t>Feeding of the Multitude</a:t>
            </a:r>
            <a:endParaRPr dirty="0"/>
          </a:p>
        </p:txBody>
      </p:sp>
      <p:sp>
        <p:nvSpPr>
          <p:cNvPr id="188" name="Google Shape;188;p2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ct val="115000"/>
              <a:buNone/>
            </a:pPr>
            <a:r>
              <a:rPr lang="en-US" dirty="0"/>
              <a:t>Back to Galilee – Near the time of Passover</a:t>
            </a:r>
          </a:p>
          <a:p>
            <a:pPr marL="342900" indent="-342900">
              <a:spcBef>
                <a:spcPts val="0"/>
              </a:spcBef>
              <a:buSzPct val="115000"/>
            </a:pPr>
            <a:r>
              <a:rPr lang="en-US" dirty="0"/>
              <a:t>Preface to the teaching on the Eucharist</a:t>
            </a:r>
          </a:p>
          <a:p>
            <a:pPr marL="285750" lvl="0" indent="-285750" algn="l" rtl="0">
              <a:lnSpc>
                <a:spcPct val="100000"/>
              </a:lnSpc>
              <a:spcBef>
                <a:spcPts val="0"/>
              </a:spcBef>
              <a:spcAft>
                <a:spcPts val="0"/>
              </a:spcAft>
              <a:buSzPct val="115000"/>
              <a:buChar char="•"/>
            </a:pPr>
            <a:endParaRPr lang="en-US" dirty="0"/>
          </a:p>
          <a:p>
            <a:pPr marL="342900" lvl="0" indent="-342900">
              <a:spcBef>
                <a:spcPts val="0"/>
              </a:spcBef>
              <a:buSzPct val="115000"/>
            </a:pPr>
            <a:r>
              <a:rPr lang="en-US" dirty="0"/>
              <a:t>Location: On the mountain – indicates great significance</a:t>
            </a:r>
          </a:p>
          <a:p>
            <a:pPr marL="742950" lvl="1" indent="-285750">
              <a:spcBef>
                <a:spcPts val="0"/>
              </a:spcBef>
              <a:buSzPct val="115000"/>
            </a:pPr>
            <a:r>
              <a:rPr lang="en-US" dirty="0"/>
              <a:t>Mt. Moriah</a:t>
            </a:r>
          </a:p>
          <a:p>
            <a:pPr marL="742950" lvl="1" indent="-285750">
              <a:spcBef>
                <a:spcPts val="0"/>
              </a:spcBef>
              <a:buSzPct val="115000"/>
            </a:pPr>
            <a:r>
              <a:rPr lang="en-US" dirty="0"/>
              <a:t>Mt. Carmel</a:t>
            </a:r>
          </a:p>
          <a:p>
            <a:pPr marL="742950" lvl="1" indent="-285750">
              <a:spcBef>
                <a:spcPts val="0"/>
              </a:spcBef>
              <a:buSzPct val="115000"/>
            </a:pPr>
            <a:r>
              <a:rPr lang="en-US" dirty="0"/>
              <a:t>Mt. of Beatitudes</a:t>
            </a:r>
          </a:p>
          <a:p>
            <a:pPr marL="742950" lvl="1" indent="-285750">
              <a:spcBef>
                <a:spcPts val="0"/>
              </a:spcBef>
              <a:buSzPct val="115000"/>
            </a:pPr>
            <a:r>
              <a:rPr lang="en-US" dirty="0"/>
              <a:t>Mt. of Olives</a:t>
            </a:r>
          </a:p>
          <a:p>
            <a:pPr marL="742950" lvl="1" indent="-285750">
              <a:spcBef>
                <a:spcPts val="0"/>
              </a:spcBef>
              <a:buSzPct val="115000"/>
            </a:pPr>
            <a:r>
              <a:rPr lang="en-US" dirty="0"/>
              <a:t>Mt. of Transfiguration</a:t>
            </a:r>
          </a:p>
          <a:p>
            <a:pPr marL="285750" lvl="0" indent="-285750" algn="l" rtl="0">
              <a:lnSpc>
                <a:spcPct val="100000"/>
              </a:lnSpc>
              <a:spcBef>
                <a:spcPts val="0"/>
              </a:spcBef>
              <a:spcAft>
                <a:spcPts val="0"/>
              </a:spcAft>
              <a:buSzPct val="115000"/>
              <a:buChar char="•"/>
            </a:pPr>
            <a:endParaRPr dirty="0"/>
          </a:p>
        </p:txBody>
      </p:sp>
    </p:spTree>
    <p:extLst>
      <p:ext uri="{BB962C8B-B14F-4D97-AF65-F5344CB8AC3E}">
        <p14:creationId xmlns:p14="http://schemas.microsoft.com/office/powerpoint/2010/main" val="3959220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6417-2726-4FF8-8E10-EE392B37D373}"/>
              </a:ext>
            </a:extLst>
          </p:cNvPr>
          <p:cNvSpPr>
            <a:spLocks noGrp="1"/>
          </p:cNvSpPr>
          <p:nvPr>
            <p:ph type="title"/>
          </p:nvPr>
        </p:nvSpPr>
        <p:spPr/>
        <p:txBody>
          <a:bodyPr/>
          <a:lstStyle/>
          <a:p>
            <a:r>
              <a:rPr lang="en-US" dirty="0"/>
              <a:t>Feeding of the Multitude</a:t>
            </a:r>
          </a:p>
        </p:txBody>
      </p:sp>
      <p:sp>
        <p:nvSpPr>
          <p:cNvPr id="3" name="Text Placeholder 2">
            <a:extLst>
              <a:ext uri="{FF2B5EF4-FFF2-40B4-BE49-F238E27FC236}">
                <a16:creationId xmlns:a16="http://schemas.microsoft.com/office/drawing/2014/main" id="{8D3FA945-610C-4EB8-B55F-213CAA8E2445}"/>
              </a:ext>
            </a:extLst>
          </p:cNvPr>
          <p:cNvSpPr>
            <a:spLocks noGrp="1"/>
          </p:cNvSpPr>
          <p:nvPr>
            <p:ph type="body" idx="1"/>
          </p:nvPr>
        </p:nvSpPr>
        <p:spPr>
          <a:xfrm>
            <a:off x="1295401" y="2358736"/>
            <a:ext cx="9601196" cy="3834246"/>
          </a:xfrm>
        </p:spPr>
        <p:txBody>
          <a:bodyPr>
            <a:normAutofit/>
          </a:bodyPr>
          <a:lstStyle/>
          <a:p>
            <a:r>
              <a:rPr lang="en-US" dirty="0"/>
              <a:t>Phillip is addressed </a:t>
            </a:r>
            <a:r>
              <a:rPr lang="en-US" i="1" dirty="0"/>
              <a:t>intentionally</a:t>
            </a:r>
            <a:r>
              <a:rPr lang="en-US" dirty="0"/>
              <a:t> – </a:t>
            </a:r>
          </a:p>
          <a:p>
            <a:pPr marL="554355" lvl="1" indent="0">
              <a:buNone/>
            </a:pPr>
            <a:r>
              <a:rPr lang="en-US" sz="1800" dirty="0"/>
              <a:t>“We have found him about whom Moses in the law and also the prophets wrote, Jesus son of Joseph from Nazareth.” (Jn 1:45)</a:t>
            </a:r>
          </a:p>
          <a:p>
            <a:pPr marL="97155" indent="0" algn="ctr">
              <a:buNone/>
            </a:pPr>
            <a:r>
              <a:rPr lang="en-US" sz="1800" dirty="0"/>
              <a:t>--He </a:t>
            </a:r>
            <a:r>
              <a:rPr lang="en-US" sz="1800" b="1" u="sng" dirty="0"/>
              <a:t>should have had confidence </a:t>
            </a:r>
            <a:r>
              <a:rPr lang="en-US" sz="1800" dirty="0"/>
              <a:t>that Jesus would have done something—</a:t>
            </a:r>
          </a:p>
          <a:p>
            <a:endParaRPr lang="en-US" dirty="0"/>
          </a:p>
          <a:p>
            <a:r>
              <a:rPr lang="en-US" dirty="0"/>
              <a:t>Similar questions posed to Moses</a:t>
            </a:r>
          </a:p>
          <a:p>
            <a:pPr lvl="1"/>
            <a:r>
              <a:rPr lang="en-US" sz="1800" dirty="0"/>
              <a:t>Num 11:13; 22-  Moses asks God – ‘Where am I to get meat to give to all this people?’</a:t>
            </a:r>
          </a:p>
          <a:p>
            <a:pPr lvl="1"/>
            <a:r>
              <a:rPr lang="en-US" sz="1800" dirty="0"/>
              <a:t>“Are there enough flocks and herds to slaughter for them? Are there enough fish in the sea to catch for them?”</a:t>
            </a:r>
          </a:p>
        </p:txBody>
      </p:sp>
    </p:spTree>
    <p:extLst>
      <p:ext uri="{BB962C8B-B14F-4D97-AF65-F5344CB8AC3E}">
        <p14:creationId xmlns:p14="http://schemas.microsoft.com/office/powerpoint/2010/main" val="2004524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8155-C24A-4AC1-80AC-8381C726C089}"/>
              </a:ext>
            </a:extLst>
          </p:cNvPr>
          <p:cNvSpPr>
            <a:spLocks noGrp="1"/>
          </p:cNvSpPr>
          <p:nvPr>
            <p:ph type="title"/>
          </p:nvPr>
        </p:nvSpPr>
        <p:spPr/>
        <p:txBody>
          <a:bodyPr/>
          <a:lstStyle/>
          <a:p>
            <a:r>
              <a:rPr lang="en-US" dirty="0"/>
              <a:t>A Little to A LOT</a:t>
            </a:r>
          </a:p>
        </p:txBody>
      </p:sp>
      <p:sp>
        <p:nvSpPr>
          <p:cNvPr id="3" name="Text Placeholder 2">
            <a:extLst>
              <a:ext uri="{FF2B5EF4-FFF2-40B4-BE49-F238E27FC236}">
                <a16:creationId xmlns:a16="http://schemas.microsoft.com/office/drawing/2014/main" id="{6CF8D2FC-C98A-4C5B-8B06-435F9B8FF26B}"/>
              </a:ext>
            </a:extLst>
          </p:cNvPr>
          <p:cNvSpPr>
            <a:spLocks noGrp="1"/>
          </p:cNvSpPr>
          <p:nvPr>
            <p:ph type="body" idx="1"/>
          </p:nvPr>
        </p:nvSpPr>
        <p:spPr>
          <a:xfrm>
            <a:off x="1295401" y="2462644"/>
            <a:ext cx="9601196" cy="3865419"/>
          </a:xfrm>
        </p:spPr>
        <p:txBody>
          <a:bodyPr>
            <a:normAutofit fontScale="85000" lnSpcReduction="20000"/>
          </a:bodyPr>
          <a:lstStyle/>
          <a:p>
            <a:r>
              <a:rPr lang="en-US" sz="2600" dirty="0"/>
              <a:t>Andrew finds </a:t>
            </a:r>
            <a:r>
              <a:rPr lang="en-US" sz="2600" b="1" i="1" dirty="0"/>
              <a:t>five</a:t>
            </a:r>
            <a:r>
              <a:rPr lang="en-US" sz="2600" dirty="0"/>
              <a:t> </a:t>
            </a:r>
            <a:r>
              <a:rPr lang="en-US" sz="2600" b="1" i="1" dirty="0"/>
              <a:t>barley loaves and two fish</a:t>
            </a:r>
          </a:p>
          <a:p>
            <a:pPr marL="554356" lvl="1" indent="0">
              <a:buNone/>
            </a:pPr>
            <a:r>
              <a:rPr lang="en-US" sz="2600" dirty="0"/>
              <a:t> – 2 Kings 4:42-44 – Elisha feeds more than a hundred with 20 barley loaves -</a:t>
            </a:r>
          </a:p>
          <a:p>
            <a:endParaRPr lang="en-US" sz="2600" dirty="0"/>
          </a:p>
          <a:p>
            <a:r>
              <a:rPr lang="en-US" sz="2600" dirty="0"/>
              <a:t>5,000 men</a:t>
            </a:r>
          </a:p>
          <a:p>
            <a:pPr marL="554355" lvl="1" indent="0">
              <a:buNone/>
            </a:pPr>
            <a:r>
              <a:rPr lang="en-US" sz="2600" dirty="0"/>
              <a:t>– indicates abundance </a:t>
            </a:r>
          </a:p>
          <a:p>
            <a:pPr marL="554355" lvl="1" indent="0">
              <a:buNone/>
            </a:pPr>
            <a:r>
              <a:rPr lang="en-US" sz="2600" dirty="0"/>
              <a:t>– ‘5’ symbolizes grace = Super abundance of grace</a:t>
            </a:r>
          </a:p>
          <a:p>
            <a:pPr marL="554355" lvl="1" indent="0">
              <a:buNone/>
            </a:pPr>
            <a:r>
              <a:rPr lang="en-US" sz="2600" dirty="0"/>
              <a:t>– ““Make the people sit down.” – aka – “Get ready…”</a:t>
            </a:r>
          </a:p>
          <a:p>
            <a:endParaRPr lang="en-US" sz="2600" dirty="0"/>
          </a:p>
          <a:p>
            <a:r>
              <a:rPr lang="en-US" sz="2600" dirty="0"/>
              <a:t>Like the Last Supper – Jesus gives thanks and distributes to ‘those who were seated’</a:t>
            </a:r>
          </a:p>
          <a:p>
            <a:pPr lvl="1"/>
            <a:endParaRPr lang="en-US" dirty="0"/>
          </a:p>
        </p:txBody>
      </p:sp>
    </p:spTree>
    <p:extLst>
      <p:ext uri="{BB962C8B-B14F-4D97-AF65-F5344CB8AC3E}">
        <p14:creationId xmlns:p14="http://schemas.microsoft.com/office/powerpoint/2010/main" val="3471297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8155-C24A-4AC1-80AC-8381C726C089}"/>
              </a:ext>
            </a:extLst>
          </p:cNvPr>
          <p:cNvSpPr>
            <a:spLocks noGrp="1"/>
          </p:cNvSpPr>
          <p:nvPr>
            <p:ph type="title"/>
          </p:nvPr>
        </p:nvSpPr>
        <p:spPr/>
        <p:txBody>
          <a:bodyPr/>
          <a:lstStyle/>
          <a:p>
            <a:r>
              <a:rPr lang="en-US" dirty="0"/>
              <a:t>A Little to A LOT</a:t>
            </a:r>
          </a:p>
        </p:txBody>
      </p:sp>
      <p:sp>
        <p:nvSpPr>
          <p:cNvPr id="3" name="Text Placeholder 2">
            <a:extLst>
              <a:ext uri="{FF2B5EF4-FFF2-40B4-BE49-F238E27FC236}">
                <a16:creationId xmlns:a16="http://schemas.microsoft.com/office/drawing/2014/main" id="{6CF8D2FC-C98A-4C5B-8B06-435F9B8FF26B}"/>
              </a:ext>
            </a:extLst>
          </p:cNvPr>
          <p:cNvSpPr>
            <a:spLocks noGrp="1"/>
          </p:cNvSpPr>
          <p:nvPr>
            <p:ph type="body" idx="1"/>
          </p:nvPr>
        </p:nvSpPr>
        <p:spPr>
          <a:xfrm>
            <a:off x="1295401" y="2462645"/>
            <a:ext cx="9601196" cy="3740728"/>
          </a:xfrm>
        </p:spPr>
        <p:txBody>
          <a:bodyPr>
            <a:normAutofit/>
          </a:bodyPr>
          <a:lstStyle/>
          <a:p>
            <a:r>
              <a:rPr lang="en-US" dirty="0"/>
              <a:t>He provided more than was needed</a:t>
            </a:r>
          </a:p>
          <a:p>
            <a:pPr lvl="1"/>
            <a:r>
              <a:rPr lang="en-US" dirty="0"/>
              <a:t>The </a:t>
            </a:r>
            <a:r>
              <a:rPr lang="en-US" i="1" dirty="0"/>
              <a:t>greater</a:t>
            </a:r>
            <a:r>
              <a:rPr lang="en-US" dirty="0"/>
              <a:t> sign is the gift of Jesus Himself to humanity and the world.</a:t>
            </a:r>
          </a:p>
          <a:p>
            <a:pPr lvl="1"/>
            <a:r>
              <a:rPr lang="en-US" dirty="0"/>
              <a:t>All of their needs will be answered in a more complete way</a:t>
            </a:r>
          </a:p>
          <a:p>
            <a:r>
              <a:rPr lang="en-US" dirty="0"/>
              <a:t>‘Gather the fragments’ – both similar and dissimilar to the manna</a:t>
            </a:r>
          </a:p>
          <a:p>
            <a:pPr lvl="1"/>
            <a:r>
              <a:rPr lang="en-US" dirty="0"/>
              <a:t>A new Exodus/ New Moses/ New Manna</a:t>
            </a:r>
          </a:p>
          <a:p>
            <a:pPr lvl="1"/>
            <a:r>
              <a:rPr lang="en-US" dirty="0"/>
              <a:t>Manna was gathered only for the day, the leftovers here were </a:t>
            </a:r>
            <a:r>
              <a:rPr lang="en-US" i="1" dirty="0"/>
              <a:t>saved</a:t>
            </a:r>
          </a:p>
          <a:p>
            <a:pPr lvl="1"/>
            <a:r>
              <a:rPr lang="en-US" sz="2200" dirty="0"/>
              <a:t>Leftovers gathered into 12 baskets = Completeness</a:t>
            </a:r>
          </a:p>
          <a:p>
            <a:pPr marL="97155" indent="0" algn="ctr">
              <a:buNone/>
            </a:pPr>
            <a:endParaRPr lang="en-US" dirty="0"/>
          </a:p>
          <a:p>
            <a:pPr marL="97155" indent="0" algn="ctr">
              <a:buNone/>
            </a:pPr>
            <a:r>
              <a:rPr lang="en-US" dirty="0"/>
              <a:t>Greater than the earlier signs</a:t>
            </a:r>
          </a:p>
        </p:txBody>
      </p:sp>
    </p:spTree>
    <p:extLst>
      <p:ext uri="{BB962C8B-B14F-4D97-AF65-F5344CB8AC3E}">
        <p14:creationId xmlns:p14="http://schemas.microsoft.com/office/powerpoint/2010/main" val="2836146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8155-C24A-4AC1-80AC-8381C726C089}"/>
              </a:ext>
            </a:extLst>
          </p:cNvPr>
          <p:cNvSpPr>
            <a:spLocks noGrp="1"/>
          </p:cNvSpPr>
          <p:nvPr>
            <p:ph type="title"/>
          </p:nvPr>
        </p:nvSpPr>
        <p:spPr/>
        <p:txBody>
          <a:bodyPr/>
          <a:lstStyle/>
          <a:p>
            <a:r>
              <a:rPr lang="en-US" dirty="0"/>
              <a:t>Reaction</a:t>
            </a:r>
          </a:p>
        </p:txBody>
      </p:sp>
      <p:sp>
        <p:nvSpPr>
          <p:cNvPr id="3" name="Text Placeholder 2">
            <a:extLst>
              <a:ext uri="{FF2B5EF4-FFF2-40B4-BE49-F238E27FC236}">
                <a16:creationId xmlns:a16="http://schemas.microsoft.com/office/drawing/2014/main" id="{6CF8D2FC-C98A-4C5B-8B06-435F9B8FF26B}"/>
              </a:ext>
            </a:extLst>
          </p:cNvPr>
          <p:cNvSpPr>
            <a:spLocks noGrp="1"/>
          </p:cNvSpPr>
          <p:nvPr>
            <p:ph type="body" idx="1"/>
          </p:nvPr>
        </p:nvSpPr>
        <p:spPr>
          <a:xfrm>
            <a:off x="1295401" y="2462645"/>
            <a:ext cx="9601196" cy="3740728"/>
          </a:xfrm>
        </p:spPr>
        <p:txBody>
          <a:bodyPr>
            <a:normAutofit/>
          </a:bodyPr>
          <a:lstStyle/>
          <a:p>
            <a:r>
              <a:rPr lang="en-US" dirty="0"/>
              <a:t>The crowd’s reaction – (</a:t>
            </a:r>
            <a:r>
              <a:rPr lang="en-US" dirty="0" err="1"/>
              <a:t>Deut</a:t>
            </a:r>
            <a:r>
              <a:rPr lang="en-US" dirty="0"/>
              <a:t> 18:15-20)</a:t>
            </a:r>
          </a:p>
          <a:p>
            <a:pPr lvl="1"/>
            <a:r>
              <a:rPr lang="en-US" dirty="0"/>
              <a:t>Recognize the connection to the Old Testament/prophecies</a:t>
            </a:r>
          </a:p>
          <a:p>
            <a:pPr lvl="1"/>
            <a:r>
              <a:rPr lang="en-US" dirty="0"/>
              <a:t>To make him a king, political leader</a:t>
            </a:r>
          </a:p>
          <a:p>
            <a:pPr lvl="1"/>
            <a:r>
              <a:rPr lang="en-US" dirty="0"/>
              <a:t>Recognized he was messiah, but Jesus evades their desires</a:t>
            </a:r>
          </a:p>
          <a:p>
            <a:pPr lvl="1"/>
            <a:r>
              <a:rPr lang="en-US" dirty="0"/>
              <a:t>Jesus will only be the kind of Messiah that The Father wants</a:t>
            </a:r>
          </a:p>
          <a:p>
            <a:pPr lvl="1"/>
            <a:endParaRPr lang="en-US" dirty="0"/>
          </a:p>
        </p:txBody>
      </p:sp>
    </p:spTree>
    <p:extLst>
      <p:ext uri="{BB962C8B-B14F-4D97-AF65-F5344CB8AC3E}">
        <p14:creationId xmlns:p14="http://schemas.microsoft.com/office/powerpoint/2010/main" val="243786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8155-C24A-4AC1-80AC-8381C726C089}"/>
              </a:ext>
            </a:extLst>
          </p:cNvPr>
          <p:cNvSpPr>
            <a:spLocks noGrp="1"/>
          </p:cNvSpPr>
          <p:nvPr>
            <p:ph type="title"/>
          </p:nvPr>
        </p:nvSpPr>
        <p:spPr/>
        <p:txBody>
          <a:bodyPr/>
          <a:lstStyle/>
          <a:p>
            <a:r>
              <a:rPr lang="en-US" dirty="0"/>
              <a:t>Bread of Life Discourse</a:t>
            </a:r>
          </a:p>
        </p:txBody>
      </p:sp>
      <p:sp>
        <p:nvSpPr>
          <p:cNvPr id="3" name="Text Placeholder 2">
            <a:extLst>
              <a:ext uri="{FF2B5EF4-FFF2-40B4-BE49-F238E27FC236}">
                <a16:creationId xmlns:a16="http://schemas.microsoft.com/office/drawing/2014/main" id="{6CF8D2FC-C98A-4C5B-8B06-435F9B8FF26B}"/>
              </a:ext>
            </a:extLst>
          </p:cNvPr>
          <p:cNvSpPr>
            <a:spLocks noGrp="1"/>
          </p:cNvSpPr>
          <p:nvPr>
            <p:ph type="body" idx="1"/>
          </p:nvPr>
        </p:nvSpPr>
        <p:spPr>
          <a:xfrm>
            <a:off x="1295401" y="2379519"/>
            <a:ext cx="9601196" cy="3844636"/>
          </a:xfrm>
        </p:spPr>
        <p:txBody>
          <a:bodyPr>
            <a:normAutofit/>
          </a:bodyPr>
          <a:lstStyle/>
          <a:p>
            <a:pPr marL="97155" indent="0">
              <a:buNone/>
            </a:pPr>
            <a:r>
              <a:rPr lang="en-US" sz="2000" dirty="0"/>
              <a:t>They needed to be taught the meaning of the signs- to slow down</a:t>
            </a:r>
          </a:p>
          <a:p>
            <a:pPr lvl="1"/>
            <a:r>
              <a:rPr lang="en-US" dirty="0"/>
              <a:t>What has just happened? Everything is now directed to Jesus</a:t>
            </a:r>
          </a:p>
          <a:p>
            <a:pPr marL="97155" indent="0">
              <a:buNone/>
            </a:pPr>
            <a:endParaRPr lang="en-US" sz="2000" dirty="0"/>
          </a:p>
          <a:p>
            <a:pPr marL="97155" indent="0">
              <a:buNone/>
            </a:pPr>
            <a:r>
              <a:rPr lang="en-US" sz="2000" dirty="0"/>
              <a:t>Jesus points out immediately that people were just looking for bread (bios) and missing the sign (</a:t>
            </a:r>
            <a:r>
              <a:rPr lang="en-US" sz="2000" dirty="0" err="1"/>
              <a:t>zoe</a:t>
            </a:r>
            <a:r>
              <a:rPr lang="en-US" sz="2000" dirty="0"/>
              <a:t>)….</a:t>
            </a:r>
          </a:p>
          <a:p>
            <a:pPr marL="554355" lvl="1" indent="0">
              <a:buNone/>
            </a:pPr>
            <a:r>
              <a:rPr lang="en-US" sz="1800" dirty="0"/>
              <a:t>“Very truly, I tell you, you are looking for me, not because you saw signs, but because you ate your fill of the loaves. </a:t>
            </a:r>
            <a:r>
              <a:rPr lang="en-US" sz="1800" b="1" baseline="30000" dirty="0"/>
              <a:t> </a:t>
            </a:r>
            <a:r>
              <a:rPr lang="en-US" sz="1800" dirty="0"/>
              <a:t>Do not work for the food that perishes, but for the food that endures for eternal life, which the Son of Man will give you.”</a:t>
            </a:r>
          </a:p>
          <a:p>
            <a:pPr marL="97156" indent="0">
              <a:buNone/>
            </a:pPr>
            <a:endParaRPr lang="en-US" sz="2000" dirty="0"/>
          </a:p>
          <a:p>
            <a:pPr marL="97156" indent="0" algn="ctr">
              <a:buNone/>
            </a:pPr>
            <a:r>
              <a:rPr lang="en-US" sz="2000" dirty="0"/>
              <a:t>earthly food (and manna) is perishable, doesn’t safeguard you for eternity </a:t>
            </a:r>
          </a:p>
          <a:p>
            <a:pPr marL="97156" indent="0" algn="ctr">
              <a:buNone/>
            </a:pPr>
            <a:r>
              <a:rPr lang="en-US" sz="2000" dirty="0"/>
              <a:t>– the Food Jesus provides “endures for eternal life” - </a:t>
            </a:r>
          </a:p>
          <a:p>
            <a:pPr marL="97155" indent="0">
              <a:buNone/>
            </a:pPr>
            <a:endParaRPr lang="en-US" sz="1600" dirty="0"/>
          </a:p>
          <a:p>
            <a:pPr lvl="1"/>
            <a:endParaRPr lang="en-US" dirty="0"/>
          </a:p>
        </p:txBody>
      </p:sp>
    </p:spTree>
    <p:extLst>
      <p:ext uri="{BB962C8B-B14F-4D97-AF65-F5344CB8AC3E}">
        <p14:creationId xmlns:p14="http://schemas.microsoft.com/office/powerpoint/2010/main" val="3998251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8155-C24A-4AC1-80AC-8381C726C089}"/>
              </a:ext>
            </a:extLst>
          </p:cNvPr>
          <p:cNvSpPr>
            <a:spLocks noGrp="1"/>
          </p:cNvSpPr>
          <p:nvPr>
            <p:ph type="title"/>
          </p:nvPr>
        </p:nvSpPr>
        <p:spPr/>
        <p:txBody>
          <a:bodyPr>
            <a:normAutofit/>
          </a:bodyPr>
          <a:lstStyle/>
          <a:p>
            <a:r>
              <a:rPr lang="en-US" dirty="0"/>
              <a:t>Bread of Life Discourse</a:t>
            </a:r>
          </a:p>
        </p:txBody>
      </p:sp>
      <p:sp>
        <p:nvSpPr>
          <p:cNvPr id="3" name="Text Placeholder 2">
            <a:extLst>
              <a:ext uri="{FF2B5EF4-FFF2-40B4-BE49-F238E27FC236}">
                <a16:creationId xmlns:a16="http://schemas.microsoft.com/office/drawing/2014/main" id="{6CF8D2FC-C98A-4C5B-8B06-435F9B8FF26B}"/>
              </a:ext>
            </a:extLst>
          </p:cNvPr>
          <p:cNvSpPr>
            <a:spLocks noGrp="1"/>
          </p:cNvSpPr>
          <p:nvPr>
            <p:ph type="body" idx="1"/>
          </p:nvPr>
        </p:nvSpPr>
        <p:spPr/>
        <p:txBody>
          <a:bodyPr>
            <a:normAutofit fontScale="92500" lnSpcReduction="10000"/>
          </a:bodyPr>
          <a:lstStyle/>
          <a:p>
            <a:pPr marL="97155" indent="0" algn="ctr">
              <a:buNone/>
            </a:pPr>
            <a:r>
              <a:rPr lang="en-US" dirty="0"/>
              <a:t>Belief in Christ is the ‘work’ to receive this Bread</a:t>
            </a:r>
          </a:p>
          <a:p>
            <a:pPr marL="97155" indent="0">
              <a:buNone/>
            </a:pPr>
            <a:endParaRPr lang="en-US" dirty="0"/>
          </a:p>
          <a:p>
            <a:pPr marL="97155" indent="0">
              <a:buNone/>
            </a:pPr>
            <a:r>
              <a:rPr lang="en-US" dirty="0"/>
              <a:t>“I am the bread of life” – Jn 6:35, etc.</a:t>
            </a:r>
          </a:p>
          <a:p>
            <a:r>
              <a:rPr lang="en-US" dirty="0"/>
              <a:t>Solemn proclamation of the identity of Jesus</a:t>
            </a:r>
          </a:p>
          <a:p>
            <a:r>
              <a:rPr lang="en-US" dirty="0"/>
              <a:t>In the present tense – continually giving life, for all people, for all time (coming down for ever more)</a:t>
            </a:r>
          </a:p>
          <a:p>
            <a:r>
              <a:rPr lang="en-US" dirty="0"/>
              <a:t>Unlike the manna, never perishable, never stops giving life</a:t>
            </a:r>
          </a:p>
          <a:p>
            <a:r>
              <a:rPr lang="en-US" dirty="0"/>
              <a:t>Zoe vs Bios / Above and Below </a:t>
            </a:r>
          </a:p>
          <a:p>
            <a:r>
              <a:rPr lang="en-US" dirty="0"/>
              <a:t>The </a:t>
            </a:r>
            <a:r>
              <a:rPr lang="en-US" i="1" dirty="0"/>
              <a:t>greater</a:t>
            </a:r>
            <a:r>
              <a:rPr lang="en-US" dirty="0"/>
              <a:t> sign is the gift of Jesus Himself to humanity and the world.</a:t>
            </a:r>
          </a:p>
          <a:p>
            <a:endParaRPr lang="en-US" dirty="0"/>
          </a:p>
          <a:p>
            <a:pPr lvl="1"/>
            <a:endParaRPr lang="en-US" dirty="0"/>
          </a:p>
        </p:txBody>
      </p:sp>
    </p:spTree>
    <p:extLst>
      <p:ext uri="{BB962C8B-B14F-4D97-AF65-F5344CB8AC3E}">
        <p14:creationId xmlns:p14="http://schemas.microsoft.com/office/powerpoint/2010/main" val="2255427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8155-C24A-4AC1-80AC-8381C726C089}"/>
              </a:ext>
            </a:extLst>
          </p:cNvPr>
          <p:cNvSpPr>
            <a:spLocks noGrp="1"/>
          </p:cNvSpPr>
          <p:nvPr>
            <p:ph type="title"/>
          </p:nvPr>
        </p:nvSpPr>
        <p:spPr/>
        <p:txBody>
          <a:bodyPr>
            <a:normAutofit/>
          </a:bodyPr>
          <a:lstStyle/>
          <a:p>
            <a:r>
              <a:rPr lang="en-US" dirty="0"/>
              <a:t>Bread of Life Discourse</a:t>
            </a:r>
          </a:p>
        </p:txBody>
      </p:sp>
      <p:sp>
        <p:nvSpPr>
          <p:cNvPr id="3" name="Text Placeholder 2">
            <a:extLst>
              <a:ext uri="{FF2B5EF4-FFF2-40B4-BE49-F238E27FC236}">
                <a16:creationId xmlns:a16="http://schemas.microsoft.com/office/drawing/2014/main" id="{6CF8D2FC-C98A-4C5B-8B06-435F9B8FF26B}"/>
              </a:ext>
            </a:extLst>
          </p:cNvPr>
          <p:cNvSpPr>
            <a:spLocks noGrp="1"/>
          </p:cNvSpPr>
          <p:nvPr>
            <p:ph type="body" idx="1"/>
          </p:nvPr>
        </p:nvSpPr>
        <p:spPr>
          <a:xfrm>
            <a:off x="1295401" y="2369127"/>
            <a:ext cx="9601196" cy="3969328"/>
          </a:xfrm>
        </p:spPr>
        <p:txBody>
          <a:bodyPr>
            <a:normAutofit/>
          </a:bodyPr>
          <a:lstStyle/>
          <a:p>
            <a:pPr marL="97155" indent="0">
              <a:buNone/>
            </a:pPr>
            <a:r>
              <a:rPr lang="en-US" sz="2000" dirty="0"/>
              <a:t>“and the bread that I will give for the life of the world is my flesh”</a:t>
            </a:r>
          </a:p>
          <a:p>
            <a:r>
              <a:rPr lang="en-US" sz="2000" dirty="0"/>
              <a:t>Future tense – pointing to the cross and the institution of the Eucharist</a:t>
            </a:r>
          </a:p>
          <a:p>
            <a:r>
              <a:rPr lang="en-US" sz="2000" dirty="0"/>
              <a:t>Spotless victim offered for sin, like the OT Sacrifice</a:t>
            </a:r>
          </a:p>
          <a:p>
            <a:pPr lvl="1"/>
            <a:r>
              <a:rPr lang="en-US" sz="1800" dirty="0"/>
              <a:t>HAD to be eaten(usually by the priest, by all during Passover)</a:t>
            </a:r>
          </a:p>
          <a:p>
            <a:pPr lvl="1"/>
            <a:r>
              <a:rPr lang="en-US" sz="1800" dirty="0"/>
              <a:t>The blood was poured out on the altar (Lev. 6:17-19) </a:t>
            </a:r>
            <a:r>
              <a:rPr lang="en-US" sz="1800" i="1" dirty="0"/>
              <a:t>NOT consumed</a:t>
            </a:r>
            <a:r>
              <a:rPr lang="en-US" sz="1800" dirty="0"/>
              <a:t> (Gen 9:4)</a:t>
            </a:r>
          </a:p>
          <a:p>
            <a:pPr lvl="1"/>
            <a:endParaRPr lang="en-US" sz="1600" dirty="0"/>
          </a:p>
          <a:p>
            <a:pPr marL="97155" indent="0" algn="ctr">
              <a:buNone/>
            </a:pPr>
            <a:r>
              <a:rPr lang="en-US" sz="2000" b="1" dirty="0"/>
              <a:t>Like the old, but not like the old – all of the old promises fulfilled in Jesus- </a:t>
            </a:r>
          </a:p>
          <a:p>
            <a:pPr lvl="1"/>
            <a:endParaRPr lang="en-US" dirty="0"/>
          </a:p>
          <a:p>
            <a:pPr marL="97155" indent="0">
              <a:buNone/>
            </a:pPr>
            <a:r>
              <a:rPr lang="en-US" sz="2000" dirty="0"/>
              <a:t>People believed he was demanding cannibalism, </a:t>
            </a:r>
            <a:r>
              <a:rPr lang="en-US" sz="2000" b="1" i="1" dirty="0"/>
              <a:t>He should be cut off </a:t>
            </a:r>
          </a:p>
          <a:p>
            <a:pPr marL="97155" indent="0" algn="r">
              <a:buNone/>
            </a:pPr>
            <a:r>
              <a:rPr lang="en-US" sz="2000" b="1" i="1" dirty="0"/>
              <a:t>BUT…The old ritual is to be cut off</a:t>
            </a:r>
            <a:r>
              <a:rPr lang="en-US" sz="2000" dirty="0"/>
              <a:t>, a new ritual established in perpetuity </a:t>
            </a:r>
            <a:endParaRPr lang="en-US" sz="1800" dirty="0"/>
          </a:p>
          <a:p>
            <a:pPr lvl="1"/>
            <a:endParaRPr lang="en-US" dirty="0"/>
          </a:p>
        </p:txBody>
      </p:sp>
    </p:spTree>
    <p:extLst>
      <p:ext uri="{BB962C8B-B14F-4D97-AF65-F5344CB8AC3E}">
        <p14:creationId xmlns:p14="http://schemas.microsoft.com/office/powerpoint/2010/main" val="383272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8155-C24A-4AC1-80AC-8381C726C089}"/>
              </a:ext>
            </a:extLst>
          </p:cNvPr>
          <p:cNvSpPr>
            <a:spLocks noGrp="1"/>
          </p:cNvSpPr>
          <p:nvPr>
            <p:ph type="title"/>
          </p:nvPr>
        </p:nvSpPr>
        <p:spPr/>
        <p:txBody>
          <a:bodyPr>
            <a:normAutofit/>
          </a:bodyPr>
          <a:lstStyle/>
          <a:p>
            <a:r>
              <a:rPr lang="en-US" dirty="0"/>
              <a:t>Bread of Life Discourse</a:t>
            </a:r>
          </a:p>
        </p:txBody>
      </p:sp>
      <p:sp>
        <p:nvSpPr>
          <p:cNvPr id="3" name="Text Placeholder 2">
            <a:extLst>
              <a:ext uri="{FF2B5EF4-FFF2-40B4-BE49-F238E27FC236}">
                <a16:creationId xmlns:a16="http://schemas.microsoft.com/office/drawing/2014/main" id="{6CF8D2FC-C98A-4C5B-8B06-435F9B8FF26B}"/>
              </a:ext>
            </a:extLst>
          </p:cNvPr>
          <p:cNvSpPr>
            <a:spLocks noGrp="1"/>
          </p:cNvSpPr>
          <p:nvPr>
            <p:ph type="body" idx="1"/>
          </p:nvPr>
        </p:nvSpPr>
        <p:spPr/>
        <p:txBody>
          <a:bodyPr>
            <a:normAutofit/>
          </a:bodyPr>
          <a:lstStyle/>
          <a:p>
            <a:pPr marL="97155" indent="0">
              <a:buNone/>
            </a:pPr>
            <a:r>
              <a:rPr lang="en-US" sz="1800" dirty="0"/>
              <a:t>Many of His disciples could not accept this teaching, Jesus let them go rather than change His teaching</a:t>
            </a:r>
          </a:p>
          <a:p>
            <a:pPr marL="97155" indent="0" algn="ctr">
              <a:buNone/>
            </a:pPr>
            <a:r>
              <a:rPr lang="en-US" sz="1800" b="1" dirty="0"/>
              <a:t>It was not symbolic, but literal</a:t>
            </a:r>
          </a:p>
          <a:p>
            <a:endParaRPr lang="en-US" sz="1800" dirty="0"/>
          </a:p>
          <a:p>
            <a:r>
              <a:rPr lang="en-US" sz="1800" dirty="0"/>
              <a:t>Food/Drink = Learning God’s Wisdom wasn’t new… so this was different</a:t>
            </a:r>
          </a:p>
          <a:p>
            <a:r>
              <a:rPr lang="en-US" sz="1800" dirty="0"/>
              <a:t>Jn 6:67-68</a:t>
            </a:r>
          </a:p>
          <a:p>
            <a:pPr lvl="1"/>
            <a:r>
              <a:rPr lang="en-US" sz="1600" dirty="0"/>
              <a:t>So Jesus asked the twelve, “Do you also wish to go away?” Simon Peter answered him, “Lord, to whom can we go? You have the words of eternal life. </a:t>
            </a:r>
          </a:p>
          <a:p>
            <a:pPr lvl="1"/>
            <a:r>
              <a:rPr lang="en-US" sz="1600" dirty="0"/>
              <a:t>There can only be one body of Christ, it is our duty to safeguard it</a:t>
            </a:r>
          </a:p>
          <a:p>
            <a:pPr lvl="1"/>
            <a:r>
              <a:rPr lang="en-US" sz="1600" dirty="0"/>
              <a:t>Even when things are very bad, remember Peter’s commitment</a:t>
            </a:r>
          </a:p>
          <a:p>
            <a:pPr marL="97155" indent="0">
              <a:buNone/>
            </a:pPr>
            <a:endParaRPr lang="en-US" sz="1800" dirty="0"/>
          </a:p>
          <a:p>
            <a:pPr lvl="1"/>
            <a:endParaRPr lang="en-US" dirty="0"/>
          </a:p>
        </p:txBody>
      </p:sp>
    </p:spTree>
    <p:extLst>
      <p:ext uri="{BB962C8B-B14F-4D97-AF65-F5344CB8AC3E}">
        <p14:creationId xmlns:p14="http://schemas.microsoft.com/office/powerpoint/2010/main" val="304600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8155-C24A-4AC1-80AC-8381C726C089}"/>
              </a:ext>
            </a:extLst>
          </p:cNvPr>
          <p:cNvSpPr>
            <a:spLocks noGrp="1"/>
          </p:cNvSpPr>
          <p:nvPr>
            <p:ph type="title"/>
          </p:nvPr>
        </p:nvSpPr>
        <p:spPr/>
        <p:txBody>
          <a:bodyPr/>
          <a:lstStyle/>
          <a:p>
            <a:r>
              <a:rPr lang="en-US" dirty="0"/>
              <a:t>Bread of Life Discourse</a:t>
            </a:r>
          </a:p>
        </p:txBody>
      </p:sp>
      <p:sp>
        <p:nvSpPr>
          <p:cNvPr id="3" name="Text Placeholder 2">
            <a:extLst>
              <a:ext uri="{FF2B5EF4-FFF2-40B4-BE49-F238E27FC236}">
                <a16:creationId xmlns:a16="http://schemas.microsoft.com/office/drawing/2014/main" id="{6CF8D2FC-C98A-4C5B-8B06-435F9B8FF26B}"/>
              </a:ext>
            </a:extLst>
          </p:cNvPr>
          <p:cNvSpPr>
            <a:spLocks noGrp="1"/>
          </p:cNvSpPr>
          <p:nvPr>
            <p:ph type="body" idx="1"/>
          </p:nvPr>
        </p:nvSpPr>
        <p:spPr/>
        <p:txBody>
          <a:bodyPr>
            <a:normAutofit fontScale="92500" lnSpcReduction="10000"/>
          </a:bodyPr>
          <a:lstStyle/>
          <a:p>
            <a:pPr marL="97155" indent="0">
              <a:buNone/>
            </a:pPr>
            <a:r>
              <a:rPr lang="en-US" sz="2200" dirty="0"/>
              <a:t>Fulfilling/calling back to the Old Testament </a:t>
            </a:r>
          </a:p>
          <a:p>
            <a:r>
              <a:rPr lang="en-US" sz="2200" dirty="0"/>
              <a:t>Is 55:2-3 – Listen to God, Listen to Christ and come to Him and you shall live</a:t>
            </a:r>
          </a:p>
          <a:p>
            <a:r>
              <a:rPr lang="en-US" sz="2200" dirty="0"/>
              <a:t>Dan 7:13 – The Son of Man would receive from God the Kingdom for eternal rule</a:t>
            </a:r>
          </a:p>
          <a:p>
            <a:r>
              <a:rPr lang="en-US" sz="2200" dirty="0"/>
              <a:t>Prov 9:5 – Invitation from Wisdom, bread and wine</a:t>
            </a:r>
          </a:p>
          <a:p>
            <a:r>
              <a:rPr lang="en-US" sz="2200" dirty="0"/>
              <a:t>Is 49:10; 48:21 – No hunger in the time of salvation</a:t>
            </a:r>
          </a:p>
          <a:p>
            <a:r>
              <a:rPr lang="en-US" sz="2200" dirty="0"/>
              <a:t>Ex 17:3, Num 14:26-35 – Israel’s rebellious grumbling</a:t>
            </a:r>
          </a:p>
          <a:p>
            <a:endParaRPr lang="en-US" sz="2200" dirty="0"/>
          </a:p>
          <a:p>
            <a:pPr marL="97155" indent="0">
              <a:buNone/>
            </a:pPr>
            <a:r>
              <a:rPr lang="en-US" sz="2200" dirty="0"/>
              <a:t>Jesus directly quotes Is 54:13 </a:t>
            </a:r>
          </a:p>
          <a:p>
            <a:pPr marL="97155" indent="0" algn="r">
              <a:buNone/>
            </a:pPr>
            <a:r>
              <a:rPr lang="en-US" sz="2200" dirty="0"/>
              <a:t>– “It is written in the prophets, ‘And they shall all be taught by God.’ (Jn 6:45)</a:t>
            </a:r>
          </a:p>
          <a:p>
            <a:endParaRPr lang="en-US" sz="2000" dirty="0"/>
          </a:p>
          <a:p>
            <a:pPr marL="97155" indent="0">
              <a:buNone/>
            </a:pPr>
            <a:endParaRPr lang="en-US" sz="1600" dirty="0"/>
          </a:p>
          <a:p>
            <a:pPr lvl="1"/>
            <a:endParaRPr lang="en-US" dirty="0"/>
          </a:p>
        </p:txBody>
      </p:sp>
    </p:spTree>
    <p:extLst>
      <p:ext uri="{BB962C8B-B14F-4D97-AF65-F5344CB8AC3E}">
        <p14:creationId xmlns:p14="http://schemas.microsoft.com/office/powerpoint/2010/main" val="1708609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Arial"/>
              <a:buNone/>
            </a:pPr>
            <a:r>
              <a:rPr lang="en-US" dirty="0"/>
              <a:t>Recap – The Structure</a:t>
            </a:r>
            <a:endParaRPr dirty="0"/>
          </a:p>
        </p:txBody>
      </p:sp>
      <p:sp>
        <p:nvSpPr>
          <p:cNvPr id="212" name="Google Shape;212;p29"/>
          <p:cNvSpPr txBox="1"/>
          <p:nvPr/>
        </p:nvSpPr>
        <p:spPr>
          <a:xfrm>
            <a:off x="1413164" y="2580639"/>
            <a:ext cx="9379527" cy="6155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Above</a:t>
            </a:r>
            <a:r>
              <a:rPr lang="en-US" sz="1400" b="0" i="0" u="none" strike="noStrike" cap="none" dirty="0">
                <a:solidFill>
                  <a:srgbClr val="000000"/>
                </a:solidFill>
                <a:latin typeface="Arial"/>
                <a:ea typeface="Arial"/>
                <a:cs typeface="Arial"/>
                <a:sym typeface="Arial"/>
              </a:rPr>
              <a:t> – The Father</a:t>
            </a:r>
          </a:p>
          <a:p>
            <a:pPr marL="0" marR="0" lvl="0" indent="0" algn="ctr" rtl="0">
              <a:lnSpc>
                <a:spcPct val="100000"/>
              </a:lnSpc>
              <a:spcBef>
                <a:spcPts val="0"/>
              </a:spcBef>
              <a:spcAft>
                <a:spcPts val="0"/>
              </a:spcAft>
              <a:buNone/>
            </a:pPr>
            <a:r>
              <a:rPr lang="en-US" dirty="0"/>
              <a:t>Preexistence - Closeness</a:t>
            </a:r>
            <a:endParaRPr dirty="0"/>
          </a:p>
        </p:txBody>
      </p:sp>
      <p:sp>
        <p:nvSpPr>
          <p:cNvPr id="213" name="Google Shape;213;p29"/>
          <p:cNvSpPr txBox="1"/>
          <p:nvPr/>
        </p:nvSpPr>
        <p:spPr>
          <a:xfrm>
            <a:off x="1406236" y="3887039"/>
            <a:ext cx="937952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Coming Down</a:t>
            </a:r>
            <a:r>
              <a:rPr lang="en-US" sz="1400" b="0" i="0" u="none" strike="noStrike" cap="none">
                <a:solidFill>
                  <a:srgbClr val="000000"/>
                </a:solidFill>
                <a:latin typeface="Arial"/>
                <a:ea typeface="Arial"/>
                <a:cs typeface="Arial"/>
                <a:sym typeface="Arial"/>
              </a:rPr>
              <a:t> – The Incarnation</a:t>
            </a:r>
            <a:endParaRPr/>
          </a:p>
        </p:txBody>
      </p:sp>
      <p:sp>
        <p:nvSpPr>
          <p:cNvPr id="214" name="Google Shape;214;p29"/>
          <p:cNvSpPr txBox="1"/>
          <p:nvPr/>
        </p:nvSpPr>
        <p:spPr>
          <a:xfrm>
            <a:off x="1406235" y="5261987"/>
            <a:ext cx="9379527" cy="6155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Below</a:t>
            </a:r>
            <a:r>
              <a:rPr lang="en-US" sz="1400" b="1" i="0" u="none" strike="noStrike" cap="none" dirty="0">
                <a:solidFill>
                  <a:srgbClr val="000000"/>
                </a:solidFill>
                <a:latin typeface="Arial"/>
                <a:ea typeface="Arial"/>
                <a:cs typeface="Arial"/>
                <a:sym typeface="Arial"/>
              </a:rPr>
              <a:t> - </a:t>
            </a:r>
            <a:r>
              <a:rPr lang="en-US" sz="1400" b="0" i="0" u="none" strike="noStrike" cap="none" dirty="0">
                <a:solidFill>
                  <a:srgbClr val="000000"/>
                </a:solidFill>
                <a:latin typeface="Arial"/>
                <a:ea typeface="Arial"/>
                <a:cs typeface="Arial"/>
                <a:sym typeface="Arial"/>
              </a:rPr>
              <a:t> Signs / Impact / Climax</a:t>
            </a:r>
          </a:p>
          <a:p>
            <a:pPr marL="0" marR="0" lvl="0" indent="0" algn="ct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God in our midst = Transformation</a:t>
            </a:r>
            <a:endParaRPr dirty="0"/>
          </a:p>
        </p:txBody>
      </p:sp>
      <p:sp>
        <p:nvSpPr>
          <p:cNvPr id="215" name="Google Shape;215;p29"/>
          <p:cNvSpPr txBox="1"/>
          <p:nvPr/>
        </p:nvSpPr>
        <p:spPr>
          <a:xfrm>
            <a:off x="1295402" y="3918092"/>
            <a:ext cx="9490360" cy="83095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Return</a:t>
            </a:r>
            <a:r>
              <a:rPr lang="en-US" sz="1400" b="0" i="0" u="none" strike="noStrike" cap="none" dirty="0">
                <a:solidFill>
                  <a:srgbClr val="000000"/>
                </a:solidFill>
                <a:latin typeface="Arial"/>
                <a:ea typeface="Arial"/>
                <a:cs typeface="Arial"/>
                <a:sym typeface="Arial"/>
              </a:rPr>
              <a:t> – Glory</a:t>
            </a:r>
          </a:p>
          <a:p>
            <a:pPr marL="0" marR="0" lvl="0" indent="0" rtl="0">
              <a:lnSpc>
                <a:spcPct val="100000"/>
              </a:lnSpc>
              <a:spcBef>
                <a:spcPts val="0"/>
              </a:spcBef>
              <a:spcAft>
                <a:spcPts val="0"/>
              </a:spcAft>
              <a:buNone/>
            </a:pPr>
            <a:r>
              <a:rPr lang="en-US" sz="1400" b="0" i="0" u="none" strike="noStrike" cap="none" dirty="0">
                <a:solidFill>
                  <a:schemeClr val="tx1"/>
                </a:solidFill>
                <a:sym typeface="Arial"/>
              </a:rPr>
              <a:t>God’s pursuit of His creation – Lost to Darkness</a:t>
            </a:r>
          </a:p>
          <a:p>
            <a:pPr marL="0" marR="0" lvl="0" indent="0" rtl="0">
              <a:lnSpc>
                <a:spcPct val="100000"/>
              </a:lnSpc>
              <a:spcBef>
                <a:spcPts val="0"/>
              </a:spcBef>
              <a:spcAft>
                <a:spcPts val="0"/>
              </a:spcAft>
              <a:buNone/>
            </a:pPr>
            <a:r>
              <a:rPr lang="en-US" dirty="0">
                <a:solidFill>
                  <a:schemeClr val="tx1"/>
                </a:solidFill>
              </a:rPr>
              <a:t>Total solidarity – Total Self-Giving – Total Revelation</a:t>
            </a:r>
            <a:endParaRPr dirty="0">
              <a:solidFill>
                <a:schemeClr val="tx1"/>
              </a:solidFill>
            </a:endParaRPr>
          </a:p>
        </p:txBody>
      </p:sp>
      <p:sp>
        <p:nvSpPr>
          <p:cNvPr id="216" name="Google Shape;216;p29"/>
          <p:cNvSpPr/>
          <p:nvPr/>
        </p:nvSpPr>
        <p:spPr>
          <a:xfrm>
            <a:off x="3356266" y="2769235"/>
            <a:ext cx="1080654" cy="3263584"/>
          </a:xfrm>
          <a:prstGeom prst="curvedRightArrow">
            <a:avLst>
              <a:gd name="adj1" fmla="val 25000"/>
              <a:gd name="adj2" fmla="val 50000"/>
              <a:gd name="adj3" fmla="val 25000"/>
            </a:avLst>
          </a:prstGeom>
          <a:solidFill>
            <a:schemeClr val="accent1"/>
          </a:solidFill>
          <a:ln w="25400" cap="flat" cmpd="sng">
            <a:solidFill>
              <a:srgbClr val="8144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17" name="Google Shape;217;p29"/>
          <p:cNvSpPr/>
          <p:nvPr/>
        </p:nvSpPr>
        <p:spPr>
          <a:xfrm rot="10800000">
            <a:off x="7560197" y="2694420"/>
            <a:ext cx="1080654" cy="3263584"/>
          </a:xfrm>
          <a:prstGeom prst="curvedRightArrow">
            <a:avLst>
              <a:gd name="adj1" fmla="val 25000"/>
              <a:gd name="adj2" fmla="val 50000"/>
              <a:gd name="adj3" fmla="val 25000"/>
            </a:avLst>
          </a:prstGeom>
          <a:solidFill>
            <a:schemeClr val="accent1"/>
          </a:solidFill>
          <a:ln w="25400" cap="flat" cmpd="sng">
            <a:solidFill>
              <a:srgbClr val="8144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C13F69B9-149B-4D64-974B-1A5185553718}"/>
              </a:ext>
            </a:extLst>
          </p:cNvPr>
          <p:cNvSpPr txBox="1"/>
          <p:nvPr/>
        </p:nvSpPr>
        <p:spPr>
          <a:xfrm>
            <a:off x="8640851" y="4225142"/>
            <a:ext cx="2657070" cy="738664"/>
          </a:xfrm>
          <a:prstGeom prst="rect">
            <a:avLst/>
          </a:prstGeom>
          <a:noFill/>
        </p:spPr>
        <p:txBody>
          <a:bodyPr wrap="square" rtlCol="0">
            <a:spAutoFit/>
          </a:bodyPr>
          <a:lstStyle/>
          <a:p>
            <a:pPr algn="r"/>
            <a:r>
              <a:rPr lang="en-US" dirty="0"/>
              <a:t>Passion/Death/Resurrection</a:t>
            </a:r>
          </a:p>
          <a:p>
            <a:pPr algn="ctr"/>
            <a:r>
              <a:rPr lang="en-US" dirty="0"/>
              <a:t>Jesus draws all people to Himself – Salvific Faith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EDEE6-DD9E-4D19-88FC-DF2C18859218}"/>
              </a:ext>
            </a:extLst>
          </p:cNvPr>
          <p:cNvSpPr>
            <a:spLocks noGrp="1"/>
          </p:cNvSpPr>
          <p:nvPr>
            <p:ph type="title"/>
          </p:nvPr>
        </p:nvSpPr>
        <p:spPr/>
        <p:txBody>
          <a:bodyPr>
            <a:normAutofit/>
          </a:bodyPr>
          <a:lstStyle/>
          <a:p>
            <a:r>
              <a:rPr lang="en-US" dirty="0"/>
              <a:t>Jesus Walks on Water</a:t>
            </a:r>
          </a:p>
        </p:txBody>
      </p:sp>
      <p:sp>
        <p:nvSpPr>
          <p:cNvPr id="3" name="Text Placeholder 2">
            <a:extLst>
              <a:ext uri="{FF2B5EF4-FFF2-40B4-BE49-F238E27FC236}">
                <a16:creationId xmlns:a16="http://schemas.microsoft.com/office/drawing/2014/main" id="{21ED3BFB-572B-4F56-A55E-9BAFC8CF62D5}"/>
              </a:ext>
            </a:extLst>
          </p:cNvPr>
          <p:cNvSpPr>
            <a:spLocks noGrp="1"/>
          </p:cNvSpPr>
          <p:nvPr>
            <p:ph type="body" idx="1"/>
          </p:nvPr>
        </p:nvSpPr>
        <p:spPr/>
        <p:txBody>
          <a:bodyPr>
            <a:normAutofit lnSpcReduction="10000"/>
          </a:bodyPr>
          <a:lstStyle/>
          <a:p>
            <a:r>
              <a:rPr lang="en-US" dirty="0"/>
              <a:t>Private sign for the disciples</a:t>
            </a:r>
          </a:p>
          <a:p>
            <a:r>
              <a:rPr lang="en-US" dirty="0"/>
              <a:t>Disciples were afraid </a:t>
            </a:r>
            <a:r>
              <a:rPr lang="en-US" i="1" dirty="0"/>
              <a:t>because it was a revelation</a:t>
            </a:r>
          </a:p>
          <a:p>
            <a:r>
              <a:rPr lang="en-US" dirty="0"/>
              <a:t>Jesus reveals Himself “It is I, do not be afraid”</a:t>
            </a:r>
          </a:p>
          <a:p>
            <a:pPr lvl="1"/>
            <a:r>
              <a:rPr lang="en-US" dirty="0"/>
              <a:t>“Do not be afraid” is often spoken to people during theophany, God reveals Himself to His people</a:t>
            </a:r>
          </a:p>
          <a:p>
            <a:pPr lvl="1"/>
            <a:r>
              <a:rPr lang="en-US" dirty="0"/>
              <a:t>Job 9:8 – The Lord walks upon the sea – God has power over nature</a:t>
            </a:r>
          </a:p>
          <a:p>
            <a:pPr lvl="1"/>
            <a:r>
              <a:rPr lang="en-US" dirty="0"/>
              <a:t>“It is I” = “I am”</a:t>
            </a:r>
          </a:p>
          <a:p>
            <a:pPr lvl="1"/>
            <a:endParaRPr lang="en-US" dirty="0"/>
          </a:p>
          <a:p>
            <a:pPr marL="97156" indent="0" algn="ctr">
              <a:buNone/>
            </a:pPr>
            <a:r>
              <a:rPr lang="en-US" dirty="0"/>
              <a:t>**Located between the Feeding of the Multitude and the Discourse**</a:t>
            </a:r>
          </a:p>
        </p:txBody>
      </p:sp>
    </p:spTree>
    <p:extLst>
      <p:ext uri="{BB962C8B-B14F-4D97-AF65-F5344CB8AC3E}">
        <p14:creationId xmlns:p14="http://schemas.microsoft.com/office/powerpoint/2010/main" val="1094689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A1B84-C6FC-434B-A209-A09EFEC5B008}"/>
              </a:ext>
            </a:extLst>
          </p:cNvPr>
          <p:cNvSpPr>
            <a:spLocks noGrp="1"/>
          </p:cNvSpPr>
          <p:nvPr>
            <p:ph type="title"/>
          </p:nvPr>
        </p:nvSpPr>
        <p:spPr/>
        <p:txBody>
          <a:bodyPr/>
          <a:lstStyle/>
          <a:p>
            <a:r>
              <a:rPr lang="en-US" dirty="0"/>
              <a:t>Small Group</a:t>
            </a:r>
          </a:p>
        </p:txBody>
      </p:sp>
      <p:sp>
        <p:nvSpPr>
          <p:cNvPr id="3" name="Text Placeholder 2">
            <a:extLst>
              <a:ext uri="{FF2B5EF4-FFF2-40B4-BE49-F238E27FC236}">
                <a16:creationId xmlns:a16="http://schemas.microsoft.com/office/drawing/2014/main" id="{2267C91A-8D82-491A-B2DE-3F333367B154}"/>
              </a:ext>
            </a:extLst>
          </p:cNvPr>
          <p:cNvSpPr>
            <a:spLocks noGrp="1"/>
          </p:cNvSpPr>
          <p:nvPr>
            <p:ph type="body" idx="1"/>
          </p:nvPr>
        </p:nvSpPr>
        <p:spPr>
          <a:xfrm>
            <a:off x="1295402" y="2285999"/>
            <a:ext cx="9601196" cy="3836053"/>
          </a:xfrm>
        </p:spPr>
        <p:txBody>
          <a:bodyPr>
            <a:normAutofit/>
          </a:bodyPr>
          <a:lstStyle/>
          <a:p>
            <a:pPr fontAlgn="base">
              <a:spcBef>
                <a:spcPts val="1200"/>
              </a:spcBef>
              <a:spcAft>
                <a:spcPts val="1200"/>
              </a:spcAft>
            </a:pPr>
            <a:r>
              <a:rPr lang="en-US" dirty="0"/>
              <a:t>If Jesus knew what he was going to do, why did he ask Philip where they could buy food? </a:t>
            </a:r>
          </a:p>
          <a:p>
            <a:pPr fontAlgn="base">
              <a:spcBef>
                <a:spcPts val="1200"/>
              </a:spcBef>
              <a:spcAft>
                <a:spcPts val="1200"/>
              </a:spcAft>
            </a:pPr>
            <a:r>
              <a:rPr lang="en-US" dirty="0"/>
              <a:t>Why do you think Jesus told the people that He thought they were more interested in </a:t>
            </a:r>
            <a:r>
              <a:rPr lang="en-US" i="1" dirty="0"/>
              <a:t>bread</a:t>
            </a:r>
            <a:r>
              <a:rPr lang="en-US" dirty="0"/>
              <a:t> than in </a:t>
            </a:r>
            <a:r>
              <a:rPr lang="en-US" i="1" dirty="0"/>
              <a:t>signs</a:t>
            </a:r>
            <a:r>
              <a:rPr lang="en-US" dirty="0"/>
              <a:t>? (Jn 6:26) What does this tell you about Jesus’ mission and His desire for the people?</a:t>
            </a:r>
          </a:p>
          <a:p>
            <a:pPr fontAlgn="base">
              <a:spcBef>
                <a:spcPts val="1200"/>
              </a:spcBef>
              <a:spcAft>
                <a:spcPts val="1200"/>
              </a:spcAft>
            </a:pPr>
            <a:r>
              <a:rPr lang="en-US" dirty="0"/>
              <a:t>Which claims do you think are hardest for the crowd to accept? Are there claims that are hard for you to accept or understand? </a:t>
            </a:r>
          </a:p>
          <a:p>
            <a:endParaRPr lang="en-US" dirty="0"/>
          </a:p>
        </p:txBody>
      </p:sp>
    </p:spTree>
    <p:extLst>
      <p:ext uri="{BB962C8B-B14F-4D97-AF65-F5344CB8AC3E}">
        <p14:creationId xmlns:p14="http://schemas.microsoft.com/office/powerpoint/2010/main" val="25908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Arial"/>
              <a:buNone/>
            </a:pPr>
            <a:r>
              <a:rPr lang="en-US"/>
              <a:t>Signs</a:t>
            </a:r>
            <a:endParaRPr/>
          </a:p>
        </p:txBody>
      </p:sp>
      <p:sp>
        <p:nvSpPr>
          <p:cNvPr id="188" name="Google Shape;188;p2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ct val="115000"/>
              <a:buFont typeface="Wingdings" panose="05000000000000000000" pitchFamily="2" charset="2"/>
              <a:buChar char="ü"/>
            </a:pPr>
            <a:r>
              <a:rPr lang="en-US" dirty="0"/>
              <a:t>Wedding at Cana - Water into Wine – Beginning of everything</a:t>
            </a:r>
            <a:endParaRPr dirty="0"/>
          </a:p>
          <a:p>
            <a:pPr marL="342900" lvl="0" indent="-342900" algn="l" rtl="0">
              <a:lnSpc>
                <a:spcPct val="100000"/>
              </a:lnSpc>
              <a:spcBef>
                <a:spcPts val="936"/>
              </a:spcBef>
              <a:spcAft>
                <a:spcPts val="0"/>
              </a:spcAft>
              <a:buSzPct val="115000"/>
              <a:buFont typeface="Wingdings" panose="05000000000000000000" pitchFamily="2" charset="2"/>
              <a:buChar char="ü"/>
            </a:pPr>
            <a:r>
              <a:rPr lang="en-US" dirty="0"/>
              <a:t>Healing of the official’s son </a:t>
            </a:r>
          </a:p>
          <a:p>
            <a:pPr marL="342900" lvl="0" indent="-342900" algn="l" rtl="0">
              <a:lnSpc>
                <a:spcPct val="100000"/>
              </a:lnSpc>
              <a:spcBef>
                <a:spcPts val="936"/>
              </a:spcBef>
              <a:spcAft>
                <a:spcPts val="0"/>
              </a:spcAft>
              <a:buSzPct val="115000"/>
              <a:buFont typeface="Wingdings" panose="05000000000000000000" pitchFamily="2" charset="2"/>
              <a:buChar char="q"/>
            </a:pPr>
            <a:r>
              <a:rPr lang="en-US" dirty="0"/>
              <a:t>Healing of the man lame 38 years – </a:t>
            </a:r>
            <a:r>
              <a:rPr lang="en-US" i="1" dirty="0"/>
              <a:t>on the Sabbath</a:t>
            </a:r>
            <a:endParaRPr i="1" dirty="0"/>
          </a:p>
          <a:p>
            <a:pPr marL="342900" lvl="0" indent="-342900" algn="l" rtl="0">
              <a:lnSpc>
                <a:spcPct val="100000"/>
              </a:lnSpc>
              <a:spcBef>
                <a:spcPts val="936"/>
              </a:spcBef>
              <a:spcAft>
                <a:spcPts val="0"/>
              </a:spcAft>
              <a:buSzPct val="115000"/>
              <a:buFont typeface="Wingdings" panose="05000000000000000000" pitchFamily="2" charset="2"/>
              <a:buChar char="q"/>
            </a:pPr>
            <a:r>
              <a:rPr lang="en-US" dirty="0"/>
              <a:t>Feeding of the 5000 ‘multitude’</a:t>
            </a:r>
            <a:endParaRPr dirty="0"/>
          </a:p>
          <a:p>
            <a:pPr marL="342900" lvl="0" indent="-342900" algn="l" rtl="0">
              <a:lnSpc>
                <a:spcPct val="100000"/>
              </a:lnSpc>
              <a:spcBef>
                <a:spcPts val="936"/>
              </a:spcBef>
              <a:spcAft>
                <a:spcPts val="0"/>
              </a:spcAft>
              <a:buSzPct val="115000"/>
              <a:buFont typeface="Wingdings" panose="05000000000000000000" pitchFamily="2" charset="2"/>
              <a:buChar char="q"/>
            </a:pPr>
            <a:r>
              <a:rPr lang="en-US" dirty="0"/>
              <a:t>Jesus walks on water</a:t>
            </a:r>
            <a:endParaRPr dirty="0"/>
          </a:p>
          <a:p>
            <a:pPr marL="285750" lvl="0" indent="-285750" algn="l" rtl="0">
              <a:lnSpc>
                <a:spcPct val="100000"/>
              </a:lnSpc>
              <a:spcBef>
                <a:spcPts val="936"/>
              </a:spcBef>
              <a:spcAft>
                <a:spcPts val="0"/>
              </a:spcAft>
              <a:buSzPct val="115000"/>
              <a:buChar char="•"/>
            </a:pPr>
            <a:r>
              <a:rPr lang="en-US" dirty="0"/>
              <a:t>Healing of the man born blind</a:t>
            </a:r>
            <a:endParaRPr dirty="0"/>
          </a:p>
          <a:p>
            <a:pPr marL="285750" lvl="0" indent="-285750" algn="l" rtl="0">
              <a:lnSpc>
                <a:spcPct val="100000"/>
              </a:lnSpc>
              <a:spcBef>
                <a:spcPts val="936"/>
              </a:spcBef>
              <a:spcAft>
                <a:spcPts val="0"/>
              </a:spcAft>
              <a:buSzPct val="115000"/>
              <a:buChar char="•"/>
            </a:pPr>
            <a:r>
              <a:rPr lang="en-US" dirty="0"/>
              <a:t>Raising of Lazarus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262626"/>
              </a:buClr>
              <a:buSzPts val="1800"/>
              <a:buNone/>
            </a:pPr>
            <a:r>
              <a:rPr lang="en-US" dirty="0"/>
              <a:t>Healing of the Man Lame 38 Years</a:t>
            </a:r>
            <a:br>
              <a:rPr lang="en-US" dirty="0"/>
            </a:br>
            <a:r>
              <a:rPr lang="en-US" dirty="0"/>
              <a:t>on The Sabbath (ch.5)</a:t>
            </a:r>
            <a:endParaRPr dirty="0"/>
          </a:p>
        </p:txBody>
      </p:sp>
      <p:sp>
        <p:nvSpPr>
          <p:cNvPr id="218" name="Google Shape;218;p3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97155" lvl="0" indent="0" algn="l" rtl="0">
              <a:lnSpc>
                <a:spcPct val="100000"/>
              </a:lnSpc>
              <a:spcBef>
                <a:spcPts val="360"/>
              </a:spcBef>
              <a:spcAft>
                <a:spcPts val="0"/>
              </a:spcAft>
              <a:buSzPct val="215625"/>
              <a:buNone/>
            </a:pPr>
            <a:r>
              <a:rPr lang="en-US" dirty="0"/>
              <a:t>The controversy begins!</a:t>
            </a:r>
            <a:endParaRPr dirty="0"/>
          </a:p>
          <a:p>
            <a:pPr marL="97155" indent="0">
              <a:buSzPct val="75000"/>
              <a:buNone/>
            </a:pPr>
            <a:r>
              <a:rPr lang="en-US" dirty="0"/>
              <a:t>The Place…</a:t>
            </a:r>
          </a:p>
          <a:p>
            <a:pPr>
              <a:buSzPct val="75000"/>
            </a:pPr>
            <a:r>
              <a:rPr lang="en-US" dirty="0"/>
              <a:t>Return to Jerusalem</a:t>
            </a:r>
          </a:p>
          <a:p>
            <a:pPr>
              <a:buSzPct val="75000"/>
            </a:pPr>
            <a:r>
              <a:rPr lang="en-US" dirty="0"/>
              <a:t>Pool of Bethsaida represents the pool of Baptism, but incomplete</a:t>
            </a:r>
            <a:endParaRPr dirty="0"/>
          </a:p>
          <a:p>
            <a:pPr lvl="1">
              <a:buSzPct val="75000"/>
            </a:pPr>
            <a:r>
              <a:rPr lang="en-US" dirty="0"/>
              <a:t>Only healing one person at a time; Only healing occasionally</a:t>
            </a:r>
            <a:endParaRPr dirty="0"/>
          </a:p>
          <a:p>
            <a:pPr lvl="1">
              <a:buSzPct val="75000"/>
            </a:pPr>
            <a:r>
              <a:rPr lang="en-US" dirty="0"/>
              <a:t>Baptism heals within, the whole person</a:t>
            </a:r>
            <a:endParaRPr dirty="0"/>
          </a:p>
          <a:p>
            <a:pPr lvl="1">
              <a:buSzPct val="75000"/>
            </a:pPr>
            <a:r>
              <a:rPr lang="en-US" dirty="0"/>
              <a:t>Baptism is for anyone – all who come to Christ in faith, not just physically </a:t>
            </a:r>
            <a:endParaRPr dirty="0"/>
          </a:p>
          <a:p>
            <a:pPr lvl="1">
              <a:buSzPct val="75000"/>
            </a:pPr>
            <a:r>
              <a:rPr lang="en-US" dirty="0"/>
              <a:t>Sacraments/efficacy – Comes through natural materials</a:t>
            </a:r>
            <a:endParaRPr dirty="0"/>
          </a:p>
          <a:p>
            <a:pPr marL="457200" lvl="0" indent="-228600" algn="l" rtl="0">
              <a:lnSpc>
                <a:spcPct val="100000"/>
              </a:lnSpc>
              <a:spcBef>
                <a:spcPts val="360"/>
              </a:spcBef>
              <a:spcAft>
                <a:spcPts val="0"/>
              </a:spcAft>
              <a:buSzPct val="215625"/>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1800"/>
              <a:buNone/>
            </a:pPr>
            <a:r>
              <a:rPr lang="en-US" i="1" dirty="0"/>
              <a:t>Lame 38 Years</a:t>
            </a:r>
            <a:endParaRPr i="1" dirty="0"/>
          </a:p>
        </p:txBody>
      </p:sp>
      <p:sp>
        <p:nvSpPr>
          <p:cNvPr id="218" name="Google Shape;218;p30"/>
          <p:cNvSpPr txBox="1">
            <a:spLocks noGrp="1"/>
          </p:cNvSpPr>
          <p:nvPr>
            <p:ph type="body" idx="1"/>
          </p:nvPr>
        </p:nvSpPr>
        <p:spPr>
          <a:xfrm>
            <a:off x="1295401" y="2431473"/>
            <a:ext cx="9601196" cy="3647209"/>
          </a:xfrm>
          <a:prstGeom prst="rect">
            <a:avLst/>
          </a:prstGeom>
          <a:noFill/>
          <a:ln>
            <a:noFill/>
          </a:ln>
        </p:spPr>
        <p:txBody>
          <a:bodyPr spcFirstLastPara="1" wrap="square" lIns="91425" tIns="45700" rIns="91425" bIns="45700" anchor="t" anchorCtr="0">
            <a:normAutofit fontScale="92500" lnSpcReduction="10000"/>
          </a:bodyPr>
          <a:lstStyle/>
          <a:p>
            <a:pPr marL="97157" indent="0">
              <a:buSzPct val="215625"/>
              <a:buNone/>
            </a:pPr>
            <a:r>
              <a:rPr lang="en-US" dirty="0"/>
              <a:t>The Sign… Paralysis – Symbol of a paralyzed nation</a:t>
            </a:r>
          </a:p>
          <a:p>
            <a:pPr marL="97157" lvl="0" indent="0" algn="l" rtl="0">
              <a:lnSpc>
                <a:spcPct val="100000"/>
              </a:lnSpc>
              <a:spcBef>
                <a:spcPts val="360"/>
              </a:spcBef>
              <a:spcAft>
                <a:spcPts val="0"/>
              </a:spcAft>
              <a:buSzPct val="215625"/>
              <a:buNone/>
            </a:pPr>
            <a:endParaRPr lang="en-US" dirty="0"/>
          </a:p>
          <a:p>
            <a:pPr marL="440056" indent="-342900">
              <a:lnSpc>
                <a:spcPct val="110000"/>
              </a:lnSpc>
              <a:buSzPct val="111891"/>
            </a:pPr>
            <a:r>
              <a:rPr lang="en-US" dirty="0"/>
              <a:t>“Do you want to be healed?” </a:t>
            </a:r>
            <a:endParaRPr dirty="0"/>
          </a:p>
          <a:p>
            <a:pPr lvl="1">
              <a:buSzPct val="85000"/>
            </a:pPr>
            <a:r>
              <a:rPr lang="en-US" sz="2400" dirty="0"/>
              <a:t>The man was already longing for healing </a:t>
            </a:r>
            <a:endParaRPr sz="2400" dirty="0"/>
          </a:p>
          <a:p>
            <a:pPr lvl="1">
              <a:buSzPct val="85000"/>
            </a:pPr>
            <a:r>
              <a:rPr lang="en-US" sz="2400" dirty="0"/>
              <a:t>Jesus requires a response – “Take up your mat…”</a:t>
            </a:r>
          </a:p>
          <a:p>
            <a:pPr lvl="1">
              <a:buSzPct val="85000"/>
            </a:pPr>
            <a:endParaRPr lang="en-US" sz="2400" dirty="0"/>
          </a:p>
          <a:p>
            <a:pPr marL="440056" indent="-342900">
              <a:lnSpc>
                <a:spcPct val="110000"/>
              </a:lnSpc>
              <a:buSzPct val="111891"/>
            </a:pPr>
            <a:r>
              <a:rPr lang="en-US" dirty="0"/>
              <a:t>“Do not sin…” – Sin is worse than physical paralysis </a:t>
            </a:r>
          </a:p>
          <a:p>
            <a:pPr lvl="1">
              <a:lnSpc>
                <a:spcPct val="110000"/>
              </a:lnSpc>
              <a:buSzPct val="85000"/>
            </a:pPr>
            <a:r>
              <a:rPr lang="en-US" sz="2400" dirty="0"/>
              <a:t>Jesus requires a conversion</a:t>
            </a:r>
          </a:p>
          <a:p>
            <a:pPr lvl="1">
              <a:lnSpc>
                <a:spcPct val="110000"/>
              </a:lnSpc>
              <a:buSzPct val="85000"/>
            </a:pPr>
            <a:r>
              <a:rPr lang="en-US" sz="2400" dirty="0"/>
              <a:t>Relationship with Jesus must be enduring</a:t>
            </a:r>
            <a:endParaRPr sz="2400" dirty="0"/>
          </a:p>
          <a:p>
            <a:pPr marL="897256" lvl="1" indent="-211455" algn="l" rtl="0">
              <a:lnSpc>
                <a:spcPct val="100000"/>
              </a:lnSpc>
              <a:spcBef>
                <a:spcPts val="600"/>
              </a:spcBef>
              <a:spcAft>
                <a:spcPts val="0"/>
              </a:spcAft>
              <a:buSzPct val="258750"/>
              <a:buNone/>
            </a:pPr>
            <a:endParaRPr sz="2400" dirty="0"/>
          </a:p>
          <a:p>
            <a:pPr marL="97156" lvl="0" indent="0" algn="l" rtl="0">
              <a:lnSpc>
                <a:spcPct val="100000"/>
              </a:lnSpc>
              <a:spcBef>
                <a:spcPts val="360"/>
              </a:spcBef>
              <a:spcAft>
                <a:spcPts val="0"/>
              </a:spcAft>
              <a:buSzPct val="215625"/>
              <a:buNone/>
            </a:pPr>
            <a:endParaRPr dirty="0"/>
          </a:p>
          <a:p>
            <a:pPr marL="457200" lvl="0" indent="-228600" algn="l" rtl="0">
              <a:lnSpc>
                <a:spcPct val="100000"/>
              </a:lnSpc>
              <a:spcBef>
                <a:spcPts val="360"/>
              </a:spcBef>
              <a:spcAft>
                <a:spcPts val="0"/>
              </a:spcAft>
              <a:buSzPct val="215625"/>
              <a:buNone/>
            </a:pPr>
            <a:endParaRPr dirty="0"/>
          </a:p>
        </p:txBody>
      </p:sp>
    </p:spTree>
    <p:extLst>
      <p:ext uri="{BB962C8B-B14F-4D97-AF65-F5344CB8AC3E}">
        <p14:creationId xmlns:p14="http://schemas.microsoft.com/office/powerpoint/2010/main" val="21703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1800"/>
              <a:buNone/>
            </a:pPr>
            <a:r>
              <a:rPr lang="en-US" i="1" dirty="0"/>
              <a:t>Lame 38 Years</a:t>
            </a:r>
            <a:endParaRPr i="1" dirty="0"/>
          </a:p>
        </p:txBody>
      </p:sp>
      <p:sp>
        <p:nvSpPr>
          <p:cNvPr id="218" name="Google Shape;218;p3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97157" lvl="0" indent="0" algn="l" rtl="0">
              <a:lnSpc>
                <a:spcPct val="100000"/>
              </a:lnSpc>
              <a:spcBef>
                <a:spcPts val="360"/>
              </a:spcBef>
              <a:spcAft>
                <a:spcPts val="0"/>
              </a:spcAft>
              <a:buSzPct val="215625"/>
              <a:buNone/>
            </a:pPr>
            <a:r>
              <a:rPr lang="en-US" dirty="0"/>
              <a:t>The Sign…</a:t>
            </a:r>
          </a:p>
          <a:p>
            <a:pPr marL="440057" lvl="0" indent="-342900">
              <a:buSzPct val="85000"/>
              <a:buFont typeface="Arial" panose="020B0604020202020204" pitchFamily="34" charset="0"/>
              <a:buChar char="•"/>
            </a:pPr>
            <a:r>
              <a:rPr lang="en-US" sz="2200" dirty="0"/>
              <a:t>38 years </a:t>
            </a:r>
          </a:p>
          <a:p>
            <a:pPr lvl="1">
              <a:buSzPct val="85000"/>
              <a:buFont typeface="Arial" panose="020B0604020202020204" pitchFamily="34" charset="0"/>
              <a:buChar char="•"/>
            </a:pPr>
            <a:r>
              <a:rPr lang="en-US" dirty="0"/>
              <a:t>Symbol of the many years God’s people were wandering the wilderness because of their sins</a:t>
            </a:r>
          </a:p>
          <a:p>
            <a:pPr lvl="1">
              <a:buSzPct val="85000"/>
              <a:buFont typeface="Arial" panose="020B0604020202020204" pitchFamily="34" charset="0"/>
              <a:buChar char="•"/>
            </a:pPr>
            <a:r>
              <a:rPr lang="en-US" dirty="0"/>
              <a:t>Jesus’ healing was superior</a:t>
            </a:r>
          </a:p>
          <a:p>
            <a:pPr lvl="1">
              <a:buSzPct val="85000"/>
              <a:buFont typeface="Arial" panose="020B0604020202020204" pitchFamily="34" charset="0"/>
              <a:buChar char="•"/>
            </a:pPr>
            <a:r>
              <a:rPr lang="en-US" dirty="0"/>
              <a:t>God does not forget us</a:t>
            </a:r>
          </a:p>
          <a:p>
            <a:pPr>
              <a:buSzPct val="85000"/>
              <a:buFont typeface="Arial" panose="020B0604020202020204" pitchFamily="34" charset="0"/>
              <a:buChar char="•"/>
            </a:pPr>
            <a:r>
              <a:rPr lang="en-US" sz="2200" dirty="0"/>
              <a:t>Fulfillment of Isaiah (35:5-6) – “Then the lame shall leap like a deer”</a:t>
            </a:r>
          </a:p>
          <a:p>
            <a:pPr marL="554356" lvl="1" indent="0" algn="l" rtl="0">
              <a:lnSpc>
                <a:spcPct val="100000"/>
              </a:lnSpc>
              <a:spcBef>
                <a:spcPts val="600"/>
              </a:spcBef>
              <a:spcAft>
                <a:spcPts val="0"/>
              </a:spcAft>
              <a:buSzPct val="85000"/>
              <a:buNone/>
            </a:pPr>
            <a:endParaRPr sz="2200" dirty="0"/>
          </a:p>
          <a:p>
            <a:pPr marL="897256" lvl="1" indent="-211455" algn="l" rtl="0">
              <a:lnSpc>
                <a:spcPct val="100000"/>
              </a:lnSpc>
              <a:spcBef>
                <a:spcPts val="600"/>
              </a:spcBef>
              <a:spcAft>
                <a:spcPts val="0"/>
              </a:spcAft>
              <a:buSzPct val="258750"/>
              <a:buNone/>
            </a:pPr>
            <a:endParaRPr dirty="0"/>
          </a:p>
          <a:p>
            <a:pPr marL="97156" lvl="0" indent="0" algn="l" rtl="0">
              <a:lnSpc>
                <a:spcPct val="100000"/>
              </a:lnSpc>
              <a:spcBef>
                <a:spcPts val="360"/>
              </a:spcBef>
              <a:spcAft>
                <a:spcPts val="0"/>
              </a:spcAft>
              <a:buSzPct val="215625"/>
              <a:buNone/>
            </a:pPr>
            <a:endParaRPr dirty="0"/>
          </a:p>
          <a:p>
            <a:pPr marL="457200" lvl="0" indent="-228600" algn="l" rtl="0">
              <a:lnSpc>
                <a:spcPct val="100000"/>
              </a:lnSpc>
              <a:spcBef>
                <a:spcPts val="360"/>
              </a:spcBef>
              <a:spcAft>
                <a:spcPts val="0"/>
              </a:spcAft>
              <a:buSzPct val="215625"/>
              <a:buNone/>
            </a:pPr>
            <a:endParaRPr dirty="0"/>
          </a:p>
        </p:txBody>
      </p:sp>
    </p:spTree>
    <p:extLst>
      <p:ext uri="{BB962C8B-B14F-4D97-AF65-F5344CB8AC3E}">
        <p14:creationId xmlns:p14="http://schemas.microsoft.com/office/powerpoint/2010/main" val="56068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1800"/>
              <a:buNone/>
            </a:pPr>
            <a:r>
              <a:rPr lang="en-US" dirty="0"/>
              <a:t>Healing on </a:t>
            </a:r>
            <a:r>
              <a:rPr lang="en-US" i="1" dirty="0"/>
              <a:t>The Sabbath</a:t>
            </a:r>
            <a:endParaRPr i="1" dirty="0"/>
          </a:p>
        </p:txBody>
      </p:sp>
      <p:sp>
        <p:nvSpPr>
          <p:cNvPr id="218" name="Google Shape;218;p3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97157" lvl="0" indent="0" algn="l" rtl="0">
              <a:lnSpc>
                <a:spcPct val="100000"/>
              </a:lnSpc>
              <a:spcBef>
                <a:spcPts val="360"/>
              </a:spcBef>
              <a:spcAft>
                <a:spcPts val="0"/>
              </a:spcAft>
              <a:buSzPct val="215625"/>
              <a:buNone/>
            </a:pPr>
            <a:r>
              <a:rPr lang="en-US" dirty="0"/>
              <a:t>The Timing…</a:t>
            </a:r>
          </a:p>
          <a:p>
            <a:pPr marL="440057" indent="-342900">
              <a:buSzPct val="85000"/>
            </a:pPr>
            <a:r>
              <a:rPr lang="en-US" sz="2200" dirty="0"/>
              <a:t>Feast of Tabernacles (Feast of light and water – lasted for 8 days which includes a Sabbath day)</a:t>
            </a:r>
          </a:p>
          <a:p>
            <a:pPr marL="440057" indent="-342900">
              <a:buSzPct val="85000"/>
            </a:pPr>
            <a:r>
              <a:rPr lang="en-US" sz="2200" dirty="0"/>
              <a:t>Healing occurs on the 7</a:t>
            </a:r>
            <a:r>
              <a:rPr lang="en-US" sz="2200" baseline="30000" dirty="0"/>
              <a:t>th</a:t>
            </a:r>
            <a:r>
              <a:rPr lang="en-US" sz="2200" dirty="0"/>
              <a:t> day, Sabbath</a:t>
            </a:r>
          </a:p>
          <a:p>
            <a:pPr lvl="1">
              <a:buSzPct val="85000"/>
            </a:pPr>
            <a:r>
              <a:rPr lang="en-US" dirty="0"/>
              <a:t>Genesis – God’s sovereignty over creation </a:t>
            </a:r>
          </a:p>
          <a:p>
            <a:pPr lvl="1">
              <a:buSzPct val="85000"/>
            </a:pPr>
            <a:r>
              <a:rPr lang="en-US" dirty="0"/>
              <a:t>Jesus transforms believers into a new creation</a:t>
            </a:r>
          </a:p>
          <a:p>
            <a:pPr lvl="1">
              <a:buSzPct val="85000"/>
            </a:pPr>
            <a:r>
              <a:rPr lang="en-US" dirty="0"/>
              <a:t>Jesus shows his dominion, power from The Father</a:t>
            </a:r>
          </a:p>
          <a:p>
            <a:pPr marL="97157" lvl="0" indent="0" algn="l" rtl="0">
              <a:lnSpc>
                <a:spcPct val="100000"/>
              </a:lnSpc>
              <a:spcBef>
                <a:spcPts val="360"/>
              </a:spcBef>
              <a:spcAft>
                <a:spcPts val="0"/>
              </a:spcAft>
              <a:buSzPct val="215625"/>
              <a:buNone/>
            </a:pPr>
            <a:endParaRPr dirty="0"/>
          </a:p>
          <a:p>
            <a:pPr marL="97156" lvl="0" indent="0" algn="l" rtl="0">
              <a:lnSpc>
                <a:spcPct val="100000"/>
              </a:lnSpc>
              <a:spcBef>
                <a:spcPts val="360"/>
              </a:spcBef>
              <a:spcAft>
                <a:spcPts val="0"/>
              </a:spcAft>
              <a:buSzPct val="215625"/>
              <a:buNone/>
            </a:pPr>
            <a:endParaRPr dirty="0"/>
          </a:p>
          <a:p>
            <a:pPr marL="457200" lvl="0" indent="-228600" algn="l" rtl="0">
              <a:lnSpc>
                <a:spcPct val="100000"/>
              </a:lnSpc>
              <a:spcBef>
                <a:spcPts val="360"/>
              </a:spcBef>
              <a:spcAft>
                <a:spcPts val="0"/>
              </a:spcAft>
              <a:buSzPct val="215625"/>
              <a:buNone/>
            </a:pPr>
            <a:endParaRPr dirty="0"/>
          </a:p>
        </p:txBody>
      </p:sp>
    </p:spTree>
    <p:extLst>
      <p:ext uri="{BB962C8B-B14F-4D97-AF65-F5344CB8AC3E}">
        <p14:creationId xmlns:p14="http://schemas.microsoft.com/office/powerpoint/2010/main" val="3595684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1800"/>
              <a:buNone/>
            </a:pPr>
            <a:r>
              <a:rPr lang="en-US" dirty="0"/>
              <a:t>Causing Trouble</a:t>
            </a:r>
            <a:endParaRPr dirty="0"/>
          </a:p>
        </p:txBody>
      </p:sp>
      <p:sp>
        <p:nvSpPr>
          <p:cNvPr id="224" name="Google Shape;224;p31"/>
          <p:cNvSpPr txBox="1">
            <a:spLocks noGrp="1"/>
          </p:cNvSpPr>
          <p:nvPr>
            <p:ph type="body" idx="1"/>
          </p:nvPr>
        </p:nvSpPr>
        <p:spPr>
          <a:xfrm>
            <a:off x="1295401" y="2441863"/>
            <a:ext cx="9601196" cy="3719945"/>
          </a:xfrm>
          <a:prstGeom prst="rect">
            <a:avLst/>
          </a:prstGeom>
          <a:noFill/>
          <a:ln>
            <a:noFill/>
          </a:ln>
        </p:spPr>
        <p:txBody>
          <a:bodyPr spcFirstLastPara="1" wrap="square" lIns="91425" tIns="45700" rIns="91425" bIns="45700" anchor="t" anchorCtr="0">
            <a:normAutofit/>
          </a:bodyPr>
          <a:lstStyle/>
          <a:p>
            <a:pPr marL="97155" lvl="0" indent="0" algn="l" rtl="0">
              <a:lnSpc>
                <a:spcPct val="100000"/>
              </a:lnSpc>
              <a:spcBef>
                <a:spcPts val="360"/>
              </a:spcBef>
              <a:spcAft>
                <a:spcPts val="0"/>
              </a:spcAft>
              <a:buSzPct val="93243"/>
              <a:buNone/>
            </a:pPr>
            <a:r>
              <a:rPr lang="en-US" dirty="0"/>
              <a:t>Controversy, persecution begins - </a:t>
            </a:r>
            <a:r>
              <a:rPr lang="en-US" b="1" i="1" dirty="0"/>
              <a:t>What causes all of the trouble?</a:t>
            </a:r>
          </a:p>
          <a:p>
            <a:pPr marL="97155" indent="0" algn="ctr">
              <a:buSzPct val="93243"/>
              <a:buNone/>
            </a:pPr>
            <a:endParaRPr lang="en-US" b="1" i="1" dirty="0"/>
          </a:p>
          <a:p>
            <a:pPr marL="440056" indent="-342900">
              <a:spcBef>
                <a:spcPts val="600"/>
              </a:spcBef>
              <a:buSzPct val="111891"/>
            </a:pPr>
            <a:r>
              <a:rPr lang="en-US" sz="2200" dirty="0"/>
              <a:t>What is the meaning of Sabbath? – They didn’t understand the meaning</a:t>
            </a:r>
            <a:endParaRPr sz="2200" dirty="0"/>
          </a:p>
          <a:p>
            <a:pPr marL="897256" lvl="1" indent="-342900">
              <a:buSzPct val="124324"/>
            </a:pPr>
            <a:r>
              <a:rPr lang="en-US" dirty="0"/>
              <a:t>For God to manifest Himself in our lives</a:t>
            </a:r>
          </a:p>
          <a:p>
            <a:pPr marL="897256" lvl="1" indent="-342900">
              <a:buSzPct val="124324"/>
            </a:pPr>
            <a:r>
              <a:rPr lang="en-US" dirty="0"/>
              <a:t>God still ‘works’ in giving life, judging the dead</a:t>
            </a:r>
          </a:p>
          <a:p>
            <a:pPr marL="440056" indent="-342900">
              <a:spcBef>
                <a:spcPts val="600"/>
              </a:spcBef>
              <a:buSzPct val="111891"/>
            </a:pPr>
            <a:r>
              <a:rPr lang="en-US" sz="2200" dirty="0"/>
              <a:t>Jesus claims divinity</a:t>
            </a:r>
          </a:p>
          <a:p>
            <a:pPr marL="897256" lvl="1" indent="-342900">
              <a:buSzPct val="111891"/>
            </a:pPr>
            <a:r>
              <a:rPr lang="en-US" dirty="0"/>
              <a:t>In the Discourse, directed at The Jews</a:t>
            </a:r>
            <a:endParaRPr dirty="0"/>
          </a:p>
          <a:p>
            <a:pPr marL="897256" lvl="1" indent="-342900">
              <a:buSzPct val="124324"/>
            </a:pPr>
            <a:r>
              <a:rPr lang="en-US" dirty="0"/>
              <a:t>In working on the Sabbath - The Father has Given Jesus Authority</a:t>
            </a:r>
            <a:endParaRPr dirty="0"/>
          </a:p>
          <a:p>
            <a:pPr marL="1354456" lvl="2" indent="-211455" algn="l" rtl="0">
              <a:lnSpc>
                <a:spcPct val="100000"/>
              </a:lnSpc>
              <a:spcBef>
                <a:spcPts val="600"/>
              </a:spcBef>
              <a:spcAft>
                <a:spcPts val="0"/>
              </a:spcAft>
              <a:buSzPct val="124324"/>
              <a:buNone/>
            </a:pPr>
            <a:endParaRPr dirty="0"/>
          </a:p>
          <a:p>
            <a:pPr marL="97156" lvl="0" indent="0" algn="l" rtl="0">
              <a:lnSpc>
                <a:spcPct val="100000"/>
              </a:lnSpc>
              <a:spcBef>
                <a:spcPts val="360"/>
              </a:spcBef>
              <a:spcAft>
                <a:spcPts val="0"/>
              </a:spcAft>
              <a:buSzPct val="93243"/>
              <a:buNone/>
            </a:pPr>
            <a:endParaRPr dirty="0"/>
          </a:p>
          <a:p>
            <a:pPr marL="457200" lvl="0" indent="-228600" algn="l" rtl="0">
              <a:lnSpc>
                <a:spcPct val="100000"/>
              </a:lnSpc>
              <a:spcBef>
                <a:spcPts val="360"/>
              </a:spcBef>
              <a:spcAft>
                <a:spcPts val="0"/>
              </a:spcAft>
              <a:buSzPct val="93243"/>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A1B84-C6FC-434B-A209-A09EFEC5B008}"/>
              </a:ext>
            </a:extLst>
          </p:cNvPr>
          <p:cNvSpPr>
            <a:spLocks noGrp="1"/>
          </p:cNvSpPr>
          <p:nvPr>
            <p:ph type="title"/>
          </p:nvPr>
        </p:nvSpPr>
        <p:spPr/>
        <p:txBody>
          <a:bodyPr/>
          <a:lstStyle/>
          <a:p>
            <a:r>
              <a:rPr lang="en-US" dirty="0"/>
              <a:t>Small Group</a:t>
            </a:r>
          </a:p>
        </p:txBody>
      </p:sp>
      <p:sp>
        <p:nvSpPr>
          <p:cNvPr id="3" name="Text Placeholder 2">
            <a:extLst>
              <a:ext uri="{FF2B5EF4-FFF2-40B4-BE49-F238E27FC236}">
                <a16:creationId xmlns:a16="http://schemas.microsoft.com/office/drawing/2014/main" id="{2267C91A-8D82-491A-B2DE-3F333367B154}"/>
              </a:ext>
            </a:extLst>
          </p:cNvPr>
          <p:cNvSpPr>
            <a:spLocks noGrp="1"/>
          </p:cNvSpPr>
          <p:nvPr>
            <p:ph type="body" idx="1"/>
          </p:nvPr>
        </p:nvSpPr>
        <p:spPr/>
        <p:txBody>
          <a:bodyPr/>
          <a:lstStyle/>
          <a:p>
            <a:r>
              <a:rPr lang="en-US" dirty="0"/>
              <a:t>Why do you think Jesus asked the man who had been ill for 38 years if </a:t>
            </a:r>
            <a:r>
              <a:rPr lang="en-US" i="1" dirty="0"/>
              <a:t>he wanted to be healed</a:t>
            </a:r>
            <a:r>
              <a:rPr lang="en-US" dirty="0"/>
              <a:t>? </a:t>
            </a:r>
          </a:p>
          <a:p>
            <a:pPr fontAlgn="base"/>
            <a:endParaRPr lang="en-US" dirty="0"/>
          </a:p>
          <a:p>
            <a:pPr fontAlgn="base"/>
            <a:r>
              <a:rPr lang="en-US" dirty="0"/>
              <a:t>According to the law of Sinai covenant, no work was to be done on the Sabbath. Was Jesus rejecting the Old covenant Sabbath?   If not, why does he seem to be violating the Law?</a:t>
            </a:r>
          </a:p>
          <a:p>
            <a:pPr fontAlgn="base"/>
            <a:endParaRPr lang="en-US" dirty="0"/>
          </a:p>
          <a:p>
            <a:pPr fontAlgn="base"/>
            <a:r>
              <a:rPr lang="en-US" dirty="0"/>
              <a:t>What is the true meaning of Sabbath for you?</a:t>
            </a:r>
          </a:p>
          <a:p>
            <a:endParaRPr lang="en-US" dirty="0"/>
          </a:p>
        </p:txBody>
      </p:sp>
    </p:spTree>
    <p:extLst>
      <p:ext uri="{BB962C8B-B14F-4D97-AF65-F5344CB8AC3E}">
        <p14:creationId xmlns:p14="http://schemas.microsoft.com/office/powerpoint/2010/main" val="919712647"/>
      </p:ext>
    </p:extLst>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TotalTime>
  <Words>1621</Words>
  <Application>Microsoft Office PowerPoint</Application>
  <PresentationFormat>Widescreen</PresentationFormat>
  <Paragraphs>180</Paragraphs>
  <Slides>21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Wingdings</vt:lpstr>
      <vt:lpstr>Organic</vt:lpstr>
      <vt:lpstr>Gospel of John</vt:lpstr>
      <vt:lpstr>Recap – The Structure</vt:lpstr>
      <vt:lpstr>Signs</vt:lpstr>
      <vt:lpstr>Healing of the Man Lame 38 Years on The Sabbath (ch.5)</vt:lpstr>
      <vt:lpstr>Lame 38 Years</vt:lpstr>
      <vt:lpstr>Lame 38 Years</vt:lpstr>
      <vt:lpstr>Healing on The Sabbath</vt:lpstr>
      <vt:lpstr>Causing Trouble</vt:lpstr>
      <vt:lpstr>Small Group</vt:lpstr>
      <vt:lpstr>Feeding of the Multitude</vt:lpstr>
      <vt:lpstr>Feeding of the Multitude</vt:lpstr>
      <vt:lpstr>A Little to A LOT</vt:lpstr>
      <vt:lpstr>A Little to A LOT</vt:lpstr>
      <vt:lpstr>Reaction</vt:lpstr>
      <vt:lpstr>Bread of Life Discourse</vt:lpstr>
      <vt:lpstr>Bread of Life Discourse</vt:lpstr>
      <vt:lpstr>Bread of Life Discourse</vt:lpstr>
      <vt:lpstr>Bread of Life Discourse</vt:lpstr>
      <vt:lpstr>Bread of Life Discourse</vt:lpstr>
      <vt:lpstr>Jesus Walks on Water</vt:lpstr>
      <vt:lpstr>Small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Gospel of John</dc:title>
  <dc:creator>Jennifer Sparrow</dc:creator>
  <cp:lastModifiedBy>Jennifer Sparrow</cp:lastModifiedBy>
  <cp:revision>87</cp:revision>
  <dcterms:modified xsi:type="dcterms:W3CDTF">2021-10-06T00:09:33Z</dcterms:modified>
</cp:coreProperties>
</file>