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6"/>
  </p:notesMasterIdLst>
  <p:sldIdLst>
    <p:sldId id="256" r:id="rId2"/>
    <p:sldId id="273" r:id="rId3"/>
    <p:sldId id="287" r:id="rId4"/>
    <p:sldId id="275" r:id="rId5"/>
    <p:sldId id="288" r:id="rId6"/>
    <p:sldId id="296" r:id="rId7"/>
    <p:sldId id="297" r:id="rId8"/>
    <p:sldId id="277" r:id="rId9"/>
    <p:sldId id="298" r:id="rId10"/>
    <p:sldId id="299" r:id="rId11"/>
    <p:sldId id="281" r:id="rId12"/>
    <p:sldId id="300" r:id="rId13"/>
    <p:sldId id="290" r:id="rId14"/>
    <p:sldId id="291" r:id="rId15"/>
    <p:sldId id="280" r:id="rId16"/>
    <p:sldId id="282" r:id="rId17"/>
    <p:sldId id="292" r:id="rId18"/>
    <p:sldId id="283" r:id="rId19"/>
    <p:sldId id="293" r:id="rId20"/>
    <p:sldId id="294" r:id="rId21"/>
    <p:sldId id="301" r:id="rId22"/>
    <p:sldId id="284" r:id="rId23"/>
    <p:sldId id="285" r:id="rId24"/>
    <p:sldId id="286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129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3856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022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6251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8653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1340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214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6401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0944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80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7623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3526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5251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474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30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073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365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29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566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402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034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407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8" name="Google Shape;18;p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Arial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7" name="Google Shape;7;p1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/>
              <a:t>Gospel of John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 dirty="0"/>
              <a:t>The Passion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Peter’s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Denials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0792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Peter is not an opponent, but surrounds himself with opponents </a:t>
            </a:r>
          </a:p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Warms himself at the fire – false light</a:t>
            </a:r>
          </a:p>
          <a:p>
            <a:pPr marL="135097" indent="0" algn="ctr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477997" indent="-342900" algn="r">
              <a:spcBef>
                <a:spcPts val="970"/>
              </a:spcBef>
              <a:buSzPct val="115000"/>
              <a:buFontTx/>
              <a:buChar char="-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3824C-12BC-4BB0-897B-17FC6C36CDFB}"/>
              </a:ext>
            </a:extLst>
          </p:cNvPr>
          <p:cNvSpPr txBox="1"/>
          <p:nvPr/>
        </p:nvSpPr>
        <p:spPr>
          <a:xfrm>
            <a:off x="1466491" y="3925019"/>
            <a:ext cx="4848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He denied it and said, “I am not.” One of the slaves of the high priest, a relative of the man whose ear Peter had cut off, asked, “Did I not see you in the garden with him?”  Again Peter denied it, and at that moment the cock crowed.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73C31-BF07-4526-9EE1-2A25CA68D1D8}"/>
              </a:ext>
            </a:extLst>
          </p:cNvPr>
          <p:cNvSpPr txBox="1"/>
          <p:nvPr/>
        </p:nvSpPr>
        <p:spPr>
          <a:xfrm>
            <a:off x="6547449" y="3833708"/>
            <a:ext cx="461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zeal and courage he had by Jesus’ side is gone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Denies Jesus even in front of a witness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Threefold denial is complete denial</a:t>
            </a:r>
          </a:p>
        </p:txBody>
      </p:sp>
    </p:spTree>
    <p:extLst>
      <p:ext uri="{BB962C8B-B14F-4D97-AF65-F5344CB8AC3E}">
        <p14:creationId xmlns:p14="http://schemas.microsoft.com/office/powerpoint/2010/main" val="89286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before Pilate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The structure of the story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Irony throughout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That which is mockery is actually revealing truth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Those who are judging are the ones truly being judged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Pilate is quite the character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Story oscillates between Jesus and the Jewish authorities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…between arrogance and fear, power and powerlessness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Looks to serve himself –faceplants at the biggest moment of his life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806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before Pilate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The Kingship (the Truth) revealed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Jesus was born to be a King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To reveal the ultimate truth of God’s love for the world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Kingdom not of this world (not bios, </a:t>
            </a:r>
            <a:r>
              <a:rPr lang="en-US" dirty="0" err="1"/>
              <a:t>zoe</a:t>
            </a:r>
            <a:r>
              <a:rPr lang="en-US" dirty="0"/>
              <a:t>)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Kingship has the power to give life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Service, complete self-gift – not like kings of this world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All that happens is to fulfill what He has said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43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before Pilate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16545"/>
            <a:ext cx="9601196" cy="369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It was ‘early in the morning’… true light is about to return to the world</a:t>
            </a:r>
          </a:p>
          <a:p>
            <a:pPr marL="285750" indent="-150653" algn="ctr">
              <a:spcBef>
                <a:spcPts val="970"/>
              </a:spcBef>
              <a:buSzPct val="115000"/>
              <a:buNone/>
            </a:pPr>
            <a:endParaRPr lang="en-US" sz="2200" i="1" dirty="0"/>
          </a:p>
          <a:p>
            <a:pPr marL="285750" indent="-150653" algn="ctr">
              <a:spcBef>
                <a:spcPts val="970"/>
              </a:spcBef>
              <a:buSzPct val="115000"/>
              <a:buNone/>
            </a:pPr>
            <a:r>
              <a:rPr lang="en-US" sz="2200" i="1" dirty="0"/>
              <a:t>Are you the King of the Jews?                                  –            who’s asking?</a:t>
            </a:r>
          </a:p>
          <a:p>
            <a:pPr marL="285750" indent="-150653" algn="ctr">
              <a:spcBef>
                <a:spcPts val="970"/>
              </a:spcBef>
              <a:buSzPct val="115000"/>
              <a:buNone/>
            </a:pPr>
            <a:r>
              <a:rPr lang="en-US" sz="2200" i="1" dirty="0"/>
              <a:t>I’m not a Jew, don’t know what’s going on here       –       It’s not the kind of</a:t>
            </a:r>
          </a:p>
          <a:p>
            <a:pPr marL="285750" indent="-150653" algn="r">
              <a:spcBef>
                <a:spcPts val="970"/>
              </a:spcBef>
              <a:buSzPct val="115000"/>
              <a:buNone/>
            </a:pPr>
            <a:r>
              <a:rPr lang="en-US" sz="2200" i="1" dirty="0"/>
              <a:t> kingdom you are imagining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Jesus reveals the truth – What is truth?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Pilate dances for power instead of truly engaging Jesus</a:t>
            </a:r>
          </a:p>
          <a:p>
            <a:pPr marL="135097" indent="0" algn="ctr">
              <a:spcBef>
                <a:spcPts val="970"/>
              </a:spcBef>
              <a:buSzPct val="11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Barabbas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07919"/>
            <a:ext cx="9601196" cy="371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35097" indent="0">
              <a:spcBef>
                <a:spcPts val="970"/>
              </a:spcBef>
              <a:buSzPct val="115000"/>
              <a:buNone/>
            </a:pPr>
            <a:r>
              <a:rPr lang="en-US" dirty="0"/>
              <a:t>Pilate looks for a way out </a:t>
            </a:r>
            <a:r>
              <a:rPr lang="en-US" i="1" dirty="0"/>
              <a:t>for himself</a:t>
            </a:r>
            <a:endParaRPr lang="en-US" dirty="0"/>
          </a:p>
          <a:p>
            <a:pPr marL="135097" indent="0" algn="r">
              <a:spcBef>
                <a:spcPts val="970"/>
              </a:spcBef>
              <a:buSzPct val="115000"/>
              <a:buNone/>
            </a:pPr>
            <a:r>
              <a:rPr lang="en-US" dirty="0"/>
              <a:t>-Clever solution – exchange the King of the Jews for Barabbas!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‘a revolutionary’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The type of person the Jews were hoping for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Fighting for the cause of freedom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In the bios, could not bring life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The opposite of Jesus, who is self-giving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‘Son of the Father’ - ironic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55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Small Group Questions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392680"/>
            <a:ext cx="9601196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Why do you think God chose the Cross for our redemption? Couldn’t He have found another way?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How should we respond to our own ‘Peter Moments’ in our lives?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What do you think about the situation Pilate was put in between the Truth and the religious authorities? 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Are we sometimes looking for a Barabbas (revolutionary to fix this world) of our own?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53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is Condemned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38400"/>
            <a:ext cx="9601196" cy="368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Pilate has Jesus flogged, Crown of thorns 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The King is crowned, hailed as king – in humiliation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Cruelty, mockery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‘Hail’ – used for Caesar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First the Jews rejected him (temple guards) now the gentiles (roman guards) – rejecting the truth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Where did the purple robe come from?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Purple is for royalty, very expensive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Seamless tunic was priestly</a:t>
            </a:r>
          </a:p>
          <a:p>
            <a:pPr marL="135097" indent="0">
              <a:spcBef>
                <a:spcPts val="970"/>
              </a:spcBef>
              <a:buSzPct val="115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95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is Condemned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“We have a law, and according to that law he ought to die because he has claimed to be the Son of God.”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b="1" i="1" dirty="0"/>
              <a:t>Scary claim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Power moves between Pilate &amp; Jesus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Pilate tries again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 – gloating, power moves crumble to fear, powerlessness 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Pilate’s option for the crowd was false – ‘crucify him yourself’</a:t>
            </a:r>
          </a:p>
          <a:p>
            <a:pPr marL="477997" indent="-342900" algn="ctr">
              <a:spcBef>
                <a:spcPts val="970"/>
              </a:spcBef>
              <a:buSzPct val="11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9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is Condemned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8029754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Pilate tries to release Jesus – ‘seated on the judge’s bench’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Noon on the day of Preparation for the Passover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Caesar is pitted against Jesus – choose your king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Once again, the crowd pressures to choose against Jesus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All choose Caesar, Pilate won’t release Jesus on his own authority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07583-E0B9-40D9-94B1-A123BEDF02AE}"/>
              </a:ext>
            </a:extLst>
          </p:cNvPr>
          <p:cNvSpPr txBox="1"/>
          <p:nvPr/>
        </p:nvSpPr>
        <p:spPr>
          <a:xfrm>
            <a:off x="9601200" y="2743200"/>
            <a:ext cx="18115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said to the Jews, “Here is your King!” They cried out, “Away with him! Away with him! Crucify him!” Pilate asked them, “Shall I crucify your King?” The chief priests answered, “We have no king but the emperor.” Then he handed him over to them to be crucified.</a:t>
            </a:r>
          </a:p>
        </p:txBody>
      </p:sp>
    </p:spTree>
    <p:extLst>
      <p:ext uri="{BB962C8B-B14F-4D97-AF65-F5344CB8AC3E}">
        <p14:creationId xmlns:p14="http://schemas.microsoft.com/office/powerpoint/2010/main" val="335505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The Crucifixion of Jesus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49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The Climax has arrived – Jesus carries the cross by himself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Jesus is being ‘lifted up’, completion of His mission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Returning to the Father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It’s enthronement, He is king on the cross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Revelation of God’s glory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Seamless tunic – garment of the High Priest, the tunic not torn</a:t>
            </a:r>
          </a:p>
        </p:txBody>
      </p:sp>
    </p:spTree>
    <p:extLst>
      <p:ext uri="{BB962C8B-B14F-4D97-AF65-F5344CB8AC3E}">
        <p14:creationId xmlns:p14="http://schemas.microsoft.com/office/powerpoint/2010/main" val="328294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Structure</a:t>
            </a:r>
            <a:endParaRPr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Prologue  (1: 1-18) - Above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Book of Signs (Chapter 2 – Chapter 11) – Coming Down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Each sign is followed by discourse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Book of Glory (Chapter 12 – 20) – nearing the Climax, then going back above</a:t>
            </a:r>
            <a:endParaRPr b="1" dirty="0">
              <a:solidFill>
                <a:srgbClr val="FF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Passion/Death - </a:t>
            </a:r>
            <a:r>
              <a:rPr lang="en-US" b="1" dirty="0" err="1">
                <a:solidFill>
                  <a:srgbClr val="FF0000"/>
                </a:solidFill>
              </a:rPr>
              <a:t>Chs</a:t>
            </a:r>
            <a:r>
              <a:rPr lang="en-US" b="1" dirty="0">
                <a:solidFill>
                  <a:srgbClr val="FF0000"/>
                </a:solidFill>
              </a:rPr>
              <a:t> 18-19 </a:t>
            </a:r>
            <a:endParaRPr b="1" dirty="0">
              <a:solidFill>
                <a:srgbClr val="FF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Appendix (Chapter 21) – Appearances; ‘other things not written’</a:t>
            </a:r>
            <a:endParaRPr dirty="0"/>
          </a:p>
          <a:p>
            <a:pPr marL="742950" lvl="1" indent="-150653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Jesus’ Final Words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“Woman, behold your son. …. Here is your mother”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Only John mentions Mary at the cross – ‘at the foot’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‘Woman’ – Wedding at Cana/ Foot of the cross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New Eve, Mother of Zion (Is 66:7-8)  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 new family of God is born, symbolized by this bond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Father/Son relationship extended to humanity/the Church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Mary becomes the mother of all believers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9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Jesus’ Final Words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“I thirst” – Drinks from the final ‘cup’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Hyssop – used at Passover, part of the Temple ritual sacrifice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Thirsting for souls (Think back to the Samaritan woman at the well)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Fulfills the final drink of the Passover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“It is finished” – His mission is complete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He loved His own until the very end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Death has been destroyed by Love</a:t>
            </a:r>
          </a:p>
        </p:txBody>
      </p:sp>
    </p:spTree>
    <p:extLst>
      <p:ext uri="{BB962C8B-B14F-4D97-AF65-F5344CB8AC3E}">
        <p14:creationId xmlns:p14="http://schemas.microsoft.com/office/powerpoint/2010/main" val="1384876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Dies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1"/>
            <a:ext cx="7795333" cy="356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Very serene death, given the circumstances especially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Jesus is in control, fulfilling all of the prophecies</a:t>
            </a:r>
            <a:endParaRPr lang="en-US" sz="2000" dirty="0"/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“one of the soldiers pierced his side with a spear, and at once blood and water came out.”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Legs not broken 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Water and Blood (Jn 6:53-56; Jn 7:37-38)</a:t>
            </a:r>
          </a:p>
          <a:p>
            <a:pPr marL="135097" indent="0" algn="ctr">
              <a:spcBef>
                <a:spcPts val="970"/>
              </a:spcBef>
              <a:buSzPct val="115000"/>
              <a:buNone/>
            </a:pPr>
            <a:r>
              <a:rPr lang="en-US" sz="2000" dirty="0"/>
              <a:t>Water to Wine – Wine to Blood – Blood and Water</a:t>
            </a: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FCE6C-D5B8-49BA-B7BA-0CC573B40DA9}"/>
              </a:ext>
            </a:extLst>
          </p:cNvPr>
          <p:cNvSpPr txBox="1"/>
          <p:nvPr/>
        </p:nvSpPr>
        <p:spPr>
          <a:xfrm>
            <a:off x="9561250" y="3098468"/>
            <a:ext cx="1571347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Is 42:1-6</a:t>
            </a:r>
          </a:p>
          <a:p>
            <a:r>
              <a:rPr lang="en-US" sz="2000" dirty="0" err="1"/>
              <a:t>Zech</a:t>
            </a:r>
            <a:r>
              <a:rPr lang="en-US" sz="2000" dirty="0"/>
              <a:t> 12:10</a:t>
            </a:r>
          </a:p>
          <a:p>
            <a:r>
              <a:rPr lang="en-US" sz="2000" dirty="0"/>
              <a:t>Ex 12:46</a:t>
            </a:r>
          </a:p>
          <a:p>
            <a:r>
              <a:rPr lang="en-US" sz="2000" dirty="0" err="1"/>
              <a:t>Zech</a:t>
            </a:r>
            <a:r>
              <a:rPr lang="en-US" sz="2000" dirty="0"/>
              <a:t> 13:1</a:t>
            </a:r>
          </a:p>
          <a:p>
            <a:r>
              <a:rPr lang="en-US" sz="2000" dirty="0"/>
              <a:t>Joel 4:18</a:t>
            </a:r>
          </a:p>
          <a:p>
            <a:r>
              <a:rPr lang="en-US" sz="2000" dirty="0" err="1"/>
              <a:t>Ezek</a:t>
            </a:r>
            <a:r>
              <a:rPr lang="en-US" sz="2000" dirty="0"/>
              <a:t> 47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13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The Burial of Jesus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07920"/>
            <a:ext cx="9601196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Joseph of Arimathea &amp; Nicodemus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No longer afraid to admit they were followers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Joseph was a secret follower, Nicodemus came at night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Immediate effects of Jesus’ death - courage &amp; generosity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lang="en-US" dirty="0"/>
          </a:p>
          <a:p>
            <a:pPr marL="135097" indent="0">
              <a:spcBef>
                <a:spcPts val="970"/>
              </a:spcBef>
              <a:buSzPct val="115000"/>
              <a:buNone/>
            </a:pPr>
            <a:r>
              <a:rPr lang="en-US" dirty="0"/>
              <a:t>Myrrh &amp; aloes – truly dead, Myrrh is oil of anointing </a:t>
            </a:r>
          </a:p>
          <a:p>
            <a:pPr marL="135097" indent="0">
              <a:spcBef>
                <a:spcPts val="970"/>
              </a:spcBef>
              <a:buSzPct val="115000"/>
              <a:buNone/>
            </a:pPr>
            <a:r>
              <a:rPr lang="en-US" dirty="0"/>
              <a:t>The passion narrative begins and ends in a garden</a:t>
            </a:r>
          </a:p>
          <a:p>
            <a:pPr marL="135097" indent="0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1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Small Group Questions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84120"/>
            <a:ext cx="960119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After reading about Jesus’ death, what comes to mind? Are you encouraged? Did you learn anything new because of John’s description?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What can we learn from Joseph of Arimathea and Nicodemus? What does it teach us about how Jesus’ death impacts people?</a:t>
            </a:r>
          </a:p>
          <a:p>
            <a:pPr marL="477997" indent="-342900">
              <a:spcBef>
                <a:spcPts val="970"/>
              </a:spcBef>
              <a:buSzPct val="115000"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“Behold your mother…” </a:t>
            </a:r>
            <a:r>
              <a:rPr lang="en-US"/>
              <a:t>– What </a:t>
            </a:r>
            <a:r>
              <a:rPr lang="en-US" dirty="0"/>
              <a:t>do these last words of Jesus on the cross tell us about Mary and the Church?</a:t>
            </a:r>
          </a:p>
        </p:txBody>
      </p:sp>
    </p:spTree>
    <p:extLst>
      <p:ext uri="{BB962C8B-B14F-4D97-AF65-F5344CB8AC3E}">
        <p14:creationId xmlns:p14="http://schemas.microsoft.com/office/powerpoint/2010/main" val="417434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Themes from Above</a:t>
            </a:r>
            <a:endParaRPr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The Kingship of Jesus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Sovereignty, control – to conquer the World (sin/death/</a:t>
            </a:r>
            <a:r>
              <a:rPr lang="en-US" dirty="0" err="1"/>
              <a:t>satan</a:t>
            </a:r>
            <a:r>
              <a:rPr lang="en-US" dirty="0"/>
              <a:t>)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The Freedom to embrace the cross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He chooses it – Free gift of love; not a helpless victim</a:t>
            </a:r>
          </a:p>
          <a:p>
            <a:pPr marL="135097" indent="0">
              <a:spcBef>
                <a:spcPts val="970"/>
              </a:spcBef>
              <a:buSzPct val="115000"/>
              <a:buNone/>
            </a:pPr>
            <a:r>
              <a:rPr lang="en-US" dirty="0"/>
              <a:t>The Father’s love &amp; mercy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Jesus’ death is God’s victory over death/sin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Suffering/Triumph are blended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Understood only when seen w/ the eyes of faith</a:t>
            </a:r>
          </a:p>
        </p:txBody>
      </p:sp>
    </p:spTree>
    <p:extLst>
      <p:ext uri="{BB962C8B-B14F-4D97-AF65-F5344CB8AC3E}">
        <p14:creationId xmlns:p14="http://schemas.microsoft.com/office/powerpoint/2010/main" val="333796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The Betrayal and Arrest of Jesus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Abrupt transition from the Upper Room (no plotting)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Jesus &amp; Disciples go to a ‘</a:t>
            </a:r>
            <a:r>
              <a:rPr lang="en-US" dirty="0">
                <a:solidFill>
                  <a:schemeClr val="tx1"/>
                </a:solidFill>
              </a:rPr>
              <a:t>garden</a:t>
            </a:r>
            <a:r>
              <a:rPr lang="en-US" dirty="0"/>
              <a:t>’ – recalls the Garden of Eden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Judas betrays Him (no Agony depicted)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In a place of friendship, intimacy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With all of humanity in tow (Jews and Gentiles, friend and foes)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‘</a:t>
            </a:r>
            <a:r>
              <a:rPr lang="en-US" dirty="0">
                <a:solidFill>
                  <a:schemeClr val="tx1"/>
                </a:solidFill>
              </a:rPr>
              <a:t>with lanterns and torches</a:t>
            </a:r>
            <a:r>
              <a:rPr lang="en-US" dirty="0"/>
              <a:t>’ – in darkness, false light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They brought weapons to confront God</a:t>
            </a:r>
          </a:p>
        </p:txBody>
      </p:sp>
    </p:spTree>
    <p:extLst>
      <p:ext uri="{BB962C8B-B14F-4D97-AF65-F5344CB8AC3E}">
        <p14:creationId xmlns:p14="http://schemas.microsoft.com/office/powerpoint/2010/main" val="254666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The Betrayal and Arrest of Jesus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53640"/>
            <a:ext cx="960119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Jesus commands the situation – The beginning of The Victory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As The Lord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“I Am He” – OT response – falling to the ground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They were incapable of anything in front of Him – freedom to lay His life down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As The Good Shepherd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He meets the aggressors head on, did not flee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“I Am He…” – commands His men be let go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As the Willing Sacrifice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Peter cuts off the servant’s ear - evil cannot confront evil</a:t>
            </a:r>
          </a:p>
          <a:p>
            <a:pPr marL="935197" lvl="1" indent="-342900">
              <a:spcBef>
                <a:spcPts val="970"/>
              </a:spcBef>
              <a:buSzPct val="115000"/>
            </a:pPr>
            <a:r>
              <a:rPr lang="en-US" dirty="0"/>
              <a:t>“Am I not to drink the cup that the Father has given me?”</a:t>
            </a:r>
          </a:p>
        </p:txBody>
      </p:sp>
    </p:spTree>
    <p:extLst>
      <p:ext uri="{BB962C8B-B14F-4D97-AF65-F5344CB8AC3E}">
        <p14:creationId xmlns:p14="http://schemas.microsoft.com/office/powerpoint/2010/main" val="5993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and Peter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07920"/>
            <a:ext cx="9601196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150653">
              <a:spcBef>
                <a:spcPts val="970"/>
              </a:spcBef>
              <a:buSzPct val="115000"/>
              <a:buNone/>
            </a:pPr>
            <a:r>
              <a:rPr lang="en-US" dirty="0"/>
              <a:t>The structure alternates between events with Jesus and Peter at the High Priest’s house</a:t>
            </a:r>
          </a:p>
          <a:p>
            <a:pPr marL="285750" indent="-150653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285750" indent="-150653" algn="ctr">
              <a:spcBef>
                <a:spcPts val="970"/>
              </a:spcBef>
              <a:buSzPct val="115000"/>
              <a:buNone/>
            </a:pPr>
            <a:r>
              <a:rPr lang="en-US" dirty="0"/>
              <a:t>**Truth vs Falsehood; Strength vs Weakness**</a:t>
            </a:r>
          </a:p>
          <a:p>
            <a:pPr marL="285750" indent="-150653" algn="ctr">
              <a:spcBef>
                <a:spcPts val="970"/>
              </a:spcBef>
              <a:buSzPct val="115000"/>
              <a:buNone/>
            </a:pPr>
            <a:r>
              <a:rPr lang="en-US" dirty="0"/>
              <a:t>Crisis Shows the Truth</a:t>
            </a:r>
          </a:p>
          <a:p>
            <a:pPr marL="285750" indent="-150653" algn="ctr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Jesus is taken to Annas, the former High Priest</a:t>
            </a:r>
          </a:p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His opponents have already decided his fate</a:t>
            </a:r>
          </a:p>
          <a:p>
            <a:pPr marL="477997" indent="-342900" algn="r">
              <a:spcBef>
                <a:spcPts val="970"/>
              </a:spcBef>
              <a:buSzPct val="115000"/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3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Peter &amp; The Other Disciple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07920"/>
            <a:ext cx="9601196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Peter and ‘another disciple’ enter the courtyard</a:t>
            </a:r>
          </a:p>
          <a:p>
            <a:pPr marL="477997" indent="-342900">
              <a:spcBef>
                <a:spcPts val="97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‘other disciple’ known to the high priest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Symbol of faithful discipleship in crisis 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Followed Jesus as far as he could go</a:t>
            </a:r>
          </a:p>
          <a:p>
            <a:pPr marL="477997" indent="-342900">
              <a:spcBef>
                <a:spcPts val="970"/>
              </a:spcBef>
              <a:buSzPct val="115000"/>
            </a:pPr>
            <a:r>
              <a:rPr lang="en-US" dirty="0"/>
              <a:t>Brought Peter closer </a:t>
            </a:r>
          </a:p>
          <a:p>
            <a:pPr marL="135097" indent="0" algn="r">
              <a:spcBef>
                <a:spcPts val="970"/>
              </a:spcBef>
              <a:buSzPct val="11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Peter’s First Denial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07920"/>
            <a:ext cx="9601196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Human reaction, frightened by the crowd</a:t>
            </a:r>
          </a:p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Overestimated his strength without Christ</a:t>
            </a:r>
          </a:p>
          <a:p>
            <a:pPr marL="477997" indent="-342900">
              <a:spcBef>
                <a:spcPts val="970"/>
              </a:spcBef>
              <a:buSzPct val="115000"/>
              <a:buFontTx/>
              <a:buChar char="-"/>
            </a:pPr>
            <a:endParaRPr lang="en-US" dirty="0"/>
          </a:p>
          <a:p>
            <a:pPr marL="135097" indent="0" algn="ctr">
              <a:spcBef>
                <a:spcPts val="970"/>
              </a:spcBef>
              <a:buSzPct val="115000"/>
              <a:buNone/>
            </a:pPr>
            <a:r>
              <a:rPr lang="en-US" dirty="0"/>
              <a:t>He denies being one of Jesus’s disciples</a:t>
            </a:r>
          </a:p>
          <a:p>
            <a:pPr marL="135097" indent="0" algn="ctr">
              <a:spcBef>
                <a:spcPts val="970"/>
              </a:spcBef>
              <a:buSzPct val="115000"/>
              <a:buNone/>
            </a:pPr>
            <a:endParaRPr lang="en-US" dirty="0"/>
          </a:p>
          <a:p>
            <a:pPr marL="477997" indent="-342900" algn="r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Peter finds light &amp; warmth with the false light</a:t>
            </a:r>
          </a:p>
          <a:p>
            <a:pPr marL="477997" indent="-342900" algn="r">
              <a:spcBef>
                <a:spcPts val="970"/>
              </a:spcBef>
              <a:buSzPct val="115000"/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6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Jesus and the High Priests</a:t>
            </a: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407920"/>
            <a:ext cx="9601196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77997" indent="-342900">
              <a:spcBef>
                <a:spcPts val="97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Story does not dwell on the details of the accusations</a:t>
            </a:r>
          </a:p>
          <a:p>
            <a:pPr marL="477997" indent="-342900">
              <a:spcBef>
                <a:spcPts val="97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Jesus has spoken the truth openly</a:t>
            </a:r>
          </a:p>
          <a:p>
            <a:pPr marL="135097" indent="0" algn="ctr">
              <a:spcBef>
                <a:spcPts val="970"/>
              </a:spcBef>
              <a:buSzPct val="115000"/>
              <a:buNone/>
            </a:pPr>
            <a:r>
              <a:rPr lang="en-US" sz="2000" i="1" dirty="0"/>
              <a:t>“Why do you ask me? Ask those who heard what I said to them”</a:t>
            </a:r>
          </a:p>
          <a:p>
            <a:pPr marL="477997" indent="-342900">
              <a:spcBef>
                <a:spcPts val="97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A guard strikes him</a:t>
            </a:r>
          </a:p>
          <a:p>
            <a:pPr marL="935197" lvl="1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“..if I have spoken rightly, why do you strike me?”</a:t>
            </a:r>
          </a:p>
          <a:p>
            <a:pPr marL="935197" lvl="1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dirty="0"/>
              <a:t>Total rejection of the truth</a:t>
            </a:r>
          </a:p>
          <a:p>
            <a:pPr marL="477997" indent="-342900">
              <a:spcBef>
                <a:spcPts val="97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dirty="0"/>
              <a:t>Jesus is taken to Caiaphas, but nothing more is said</a:t>
            </a:r>
          </a:p>
          <a:p>
            <a:pPr marL="935197" lvl="1" indent="-342900">
              <a:spcBef>
                <a:spcPts val="970"/>
              </a:spcBef>
              <a:buSzPct val="115000"/>
              <a:buFontTx/>
              <a:buChar char="-"/>
            </a:pPr>
            <a:r>
              <a:rPr lang="en-US" sz="2100" dirty="0"/>
              <a:t>The story isn’t about the opponents’ arguments, but about Truth vs. Falsehood, Light vs. Darkness</a:t>
            </a:r>
          </a:p>
        </p:txBody>
      </p:sp>
    </p:spTree>
    <p:extLst>
      <p:ext uri="{BB962C8B-B14F-4D97-AF65-F5344CB8AC3E}">
        <p14:creationId xmlns:p14="http://schemas.microsoft.com/office/powerpoint/2010/main" val="3101598186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1663</Words>
  <Application>Microsoft Office PowerPoint</Application>
  <PresentationFormat>Widescreen</PresentationFormat>
  <Paragraphs>192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Organic</vt:lpstr>
      <vt:lpstr>Gospel of John</vt:lpstr>
      <vt:lpstr>Structure</vt:lpstr>
      <vt:lpstr>Themes from Above</vt:lpstr>
      <vt:lpstr>The Betrayal and Arrest of Jesus</vt:lpstr>
      <vt:lpstr>The Betrayal and Arrest of Jesus</vt:lpstr>
      <vt:lpstr>Jesus and Peter</vt:lpstr>
      <vt:lpstr>Peter &amp; The Other Disciple</vt:lpstr>
      <vt:lpstr>Peter’s First Denial</vt:lpstr>
      <vt:lpstr>Jesus and the High Priests</vt:lpstr>
      <vt:lpstr>Peter’s 2nd and 3rd Denials</vt:lpstr>
      <vt:lpstr>Jesus before Pilate</vt:lpstr>
      <vt:lpstr>Jesus before Pilate</vt:lpstr>
      <vt:lpstr>Jesus before Pilate</vt:lpstr>
      <vt:lpstr>Barabbas</vt:lpstr>
      <vt:lpstr>Small Group Questions</vt:lpstr>
      <vt:lpstr>Jesus is Condemned</vt:lpstr>
      <vt:lpstr>Jesus is Condemned</vt:lpstr>
      <vt:lpstr>Jesus is Condemned</vt:lpstr>
      <vt:lpstr>The Crucifixion of Jesus</vt:lpstr>
      <vt:lpstr>Jesus’ Final Words</vt:lpstr>
      <vt:lpstr>Jesus’ Final Words</vt:lpstr>
      <vt:lpstr>Jesus Dies</vt:lpstr>
      <vt:lpstr>The Burial of Jesus</vt:lpstr>
      <vt:lpstr>Small Group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dc:creator>Jennifer Sparrow</dc:creator>
  <cp:lastModifiedBy>Jennifer Sparrow</cp:lastModifiedBy>
  <cp:revision>218</cp:revision>
  <dcterms:modified xsi:type="dcterms:W3CDTF">2021-11-10T01:17:02Z</dcterms:modified>
</cp:coreProperties>
</file>