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7"/>
  </p:notesMasterIdLst>
  <p:sldIdLst>
    <p:sldId id="256" r:id="rId2"/>
    <p:sldId id="273" r:id="rId3"/>
    <p:sldId id="283" r:id="rId4"/>
    <p:sldId id="300" r:id="rId5"/>
    <p:sldId id="286" r:id="rId6"/>
    <p:sldId id="284" r:id="rId7"/>
    <p:sldId id="285" r:id="rId8"/>
    <p:sldId id="287" r:id="rId9"/>
    <p:sldId id="302" r:id="rId10"/>
    <p:sldId id="301" r:id="rId11"/>
    <p:sldId id="288" r:id="rId12"/>
    <p:sldId id="290" r:id="rId13"/>
    <p:sldId id="289" r:id="rId14"/>
    <p:sldId id="291" r:id="rId15"/>
    <p:sldId id="293" r:id="rId16"/>
    <p:sldId id="292" r:id="rId17"/>
    <p:sldId id="278" r:id="rId18"/>
    <p:sldId id="303" r:id="rId19"/>
    <p:sldId id="295" r:id="rId20"/>
    <p:sldId id="304" r:id="rId21"/>
    <p:sldId id="296" r:id="rId22"/>
    <p:sldId id="305" r:id="rId23"/>
    <p:sldId id="299" r:id="rId24"/>
    <p:sldId id="297" r:id="rId25"/>
    <p:sldId id="298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8" name="Google Shape;18;p2" descr="HD-PanelTitle-V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" name="Google Shape;20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Arial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Google Shape;59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88825" cy="6856214"/>
            <a:chOff x="0" y="0"/>
            <a:chExt cx="12188825" cy="6856214"/>
          </a:xfrm>
        </p:grpSpPr>
        <p:pic>
          <p:nvPicPr>
            <p:cNvPr id="7" name="Google Shape;7;p1" descr="HD-PanelContent-V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</a:pPr>
            <a:r>
              <a:rPr lang="en-US"/>
              <a:t>Gospel of John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n-US" dirty="0"/>
              <a:t>The Resurrection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002D-6611-4329-9AEC-4B1E2085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Resurrected Jesus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50F2-DE3C-463B-A32D-B1A1ED3F0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432481"/>
            <a:ext cx="8177073" cy="3657600"/>
          </a:xfrm>
        </p:spPr>
        <p:txBody>
          <a:bodyPr>
            <a:normAutofit fontScale="85000" lnSpcReduction="20000"/>
          </a:bodyPr>
          <a:lstStyle/>
          <a:p>
            <a:pPr marL="97155" indent="0">
              <a:buNone/>
            </a:pPr>
            <a:r>
              <a:rPr lang="en-US" dirty="0"/>
              <a:t>‘</a:t>
            </a:r>
            <a:r>
              <a:rPr lang="en-US" dirty="0" err="1"/>
              <a:t>Rabboni</a:t>
            </a:r>
            <a:r>
              <a:rPr lang="en-US" dirty="0"/>
              <a:t>!’</a:t>
            </a:r>
          </a:p>
          <a:p>
            <a:r>
              <a:rPr lang="en-US" dirty="0"/>
              <a:t>She addresses Him </a:t>
            </a:r>
            <a:r>
              <a:rPr lang="en-US" i="1" dirty="0"/>
              <a:t>as before</a:t>
            </a:r>
            <a:r>
              <a:rPr lang="en-US" dirty="0"/>
              <a:t>, but things are different now</a:t>
            </a:r>
          </a:p>
          <a:p>
            <a:pPr marL="97155" indent="0">
              <a:buNone/>
            </a:pPr>
            <a:endParaRPr lang="en-US" i="1" dirty="0"/>
          </a:p>
          <a:p>
            <a:pPr marL="97155" indent="0">
              <a:buNone/>
            </a:pPr>
            <a:r>
              <a:rPr lang="en-US" dirty="0"/>
              <a:t>“Do not hold onto me” – </a:t>
            </a:r>
          </a:p>
          <a:p>
            <a:r>
              <a:rPr lang="en-US" dirty="0"/>
              <a:t>Transcendent, things are different now</a:t>
            </a:r>
          </a:p>
          <a:p>
            <a:r>
              <a:rPr lang="en-US" dirty="0"/>
              <a:t>Glorified is not like before, more than restored - new</a:t>
            </a:r>
          </a:p>
          <a:p>
            <a:r>
              <a:rPr lang="en-US" dirty="0"/>
              <a:t>The Father’s plan is complete – communion with The Father for mankind</a:t>
            </a:r>
          </a:p>
          <a:p>
            <a:pPr marL="97155" indent="0">
              <a:buNone/>
            </a:pPr>
            <a:endParaRPr lang="en-US" dirty="0"/>
          </a:p>
          <a:p>
            <a:pPr marL="97155" indent="0">
              <a:buNone/>
            </a:pPr>
            <a:r>
              <a:rPr lang="en-US" dirty="0"/>
              <a:t>“But go to </a:t>
            </a:r>
            <a:r>
              <a:rPr lang="en-US" b="1" i="1" dirty="0"/>
              <a:t>my brothers </a:t>
            </a:r>
            <a:r>
              <a:rPr lang="en-US" dirty="0"/>
              <a:t>and say to them”</a:t>
            </a:r>
          </a:p>
          <a:p>
            <a:pPr marL="97155" indent="0">
              <a:buNone/>
            </a:pPr>
            <a:endParaRPr lang="en-US" dirty="0"/>
          </a:p>
          <a:p>
            <a:pPr marL="97155" indent="0">
              <a:buNone/>
            </a:pPr>
            <a:r>
              <a:rPr lang="en-US" dirty="0"/>
              <a:t>She saw the light and needed to tell others – Apostle par excellence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DDA69-CAB0-4BA9-A216-4D77947BB7CC}"/>
              </a:ext>
            </a:extLst>
          </p:cNvPr>
          <p:cNvSpPr txBox="1"/>
          <p:nvPr/>
        </p:nvSpPr>
        <p:spPr>
          <a:xfrm>
            <a:off x="9179510" y="2645546"/>
            <a:ext cx="196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Hardly had I left them</a:t>
            </a:r>
            <a:br>
              <a:rPr lang="en-US" dirty="0"/>
            </a:br>
            <a:r>
              <a:rPr lang="en-US" dirty="0"/>
              <a:t>    when I found him whom my soul loves.</a:t>
            </a:r>
            <a:br>
              <a:rPr lang="en-US" dirty="0"/>
            </a:br>
            <a:r>
              <a:rPr lang="en-US" dirty="0"/>
              <a:t>I held him and would not let him go… (Songs 3:4)</a:t>
            </a:r>
          </a:p>
        </p:txBody>
      </p:sp>
    </p:spTree>
    <p:extLst>
      <p:ext uri="{BB962C8B-B14F-4D97-AF65-F5344CB8AC3E}">
        <p14:creationId xmlns:p14="http://schemas.microsoft.com/office/powerpoint/2010/main" val="137216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F74C8-F781-4493-AC2F-F22DB28B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Locked Room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21388-9DF1-40A6-81E3-D183966F5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97155" indent="0">
              <a:buNone/>
            </a:pPr>
            <a:r>
              <a:rPr lang="en-US" i="1" dirty="0"/>
              <a:t>“When it was evening on that day, the first day of the week”</a:t>
            </a:r>
          </a:p>
          <a:p>
            <a:r>
              <a:rPr lang="en-US" dirty="0"/>
              <a:t>like Mary, in darkness</a:t>
            </a:r>
          </a:p>
          <a:p>
            <a:r>
              <a:rPr lang="en-US" dirty="0"/>
              <a:t>First day of the week – day of the new creation, new covenant</a:t>
            </a:r>
          </a:p>
          <a:p>
            <a:pPr marL="97155" indent="0">
              <a:buNone/>
            </a:pPr>
            <a:endParaRPr lang="en-US" dirty="0"/>
          </a:p>
          <a:p>
            <a:pPr marL="97155" indent="0">
              <a:buNone/>
            </a:pPr>
            <a:r>
              <a:rPr lang="en-US" dirty="0"/>
              <a:t>“Peace be with you”</a:t>
            </a:r>
          </a:p>
          <a:p>
            <a:r>
              <a:rPr lang="en-US" dirty="0"/>
              <a:t>They had betrayed, abandoned and denied Him</a:t>
            </a:r>
          </a:p>
          <a:p>
            <a:r>
              <a:rPr lang="en-US" dirty="0"/>
              <a:t>Failed to keep their own promises to Him</a:t>
            </a:r>
          </a:p>
          <a:p>
            <a:r>
              <a:rPr lang="en-US" dirty="0"/>
              <a:t>They were ashamed and fearful of Him, they had no peace</a:t>
            </a:r>
          </a:p>
          <a:p>
            <a:r>
              <a:rPr lang="en-US" dirty="0"/>
              <a:t>Jesus is unlike anyone before Him</a:t>
            </a:r>
          </a:p>
          <a:p>
            <a:endParaRPr lang="en-US" dirty="0"/>
          </a:p>
          <a:p>
            <a:pPr marL="97155" indent="0">
              <a:buNone/>
            </a:pPr>
            <a:r>
              <a:rPr lang="en-US" dirty="0"/>
              <a:t>Jesus’ peace restored life, relationships, trust, right relationship with God</a:t>
            </a:r>
          </a:p>
        </p:txBody>
      </p:sp>
    </p:spTree>
    <p:extLst>
      <p:ext uri="{BB962C8B-B14F-4D97-AF65-F5344CB8AC3E}">
        <p14:creationId xmlns:p14="http://schemas.microsoft.com/office/powerpoint/2010/main" val="118884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F74C8-F781-4493-AC2F-F22DB28B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21388-9DF1-40A6-81E3-D183966F5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515394"/>
          </a:xfrm>
        </p:spPr>
        <p:txBody>
          <a:bodyPr>
            <a:normAutofit fontScale="85000" lnSpcReduction="10000"/>
          </a:bodyPr>
          <a:lstStyle/>
          <a:p>
            <a:pPr marL="97155" indent="0">
              <a:buNone/>
            </a:pPr>
            <a:r>
              <a:rPr lang="en-US" dirty="0"/>
              <a:t>“After he said this, he showed them his hands and his side. Then the disciples rejoiced when they saw the Lord.” </a:t>
            </a:r>
          </a:p>
          <a:p>
            <a:r>
              <a:rPr lang="en-US" dirty="0"/>
              <a:t>This is the same body that died</a:t>
            </a:r>
          </a:p>
          <a:p>
            <a:r>
              <a:rPr lang="en-US" dirty="0"/>
              <a:t>Not resuscitated – resurrected - His body is glorified</a:t>
            </a:r>
          </a:p>
          <a:p>
            <a:r>
              <a:rPr lang="en-US" dirty="0"/>
              <a:t>The wounds become the evidence of His love – victory through the cross</a:t>
            </a:r>
          </a:p>
          <a:p>
            <a:r>
              <a:rPr lang="en-US" dirty="0"/>
              <a:t>Jesus is the source of life, and beloved son of God</a:t>
            </a:r>
          </a:p>
          <a:p>
            <a:pPr marL="97155" indent="0">
              <a:buNone/>
            </a:pPr>
            <a:endParaRPr lang="en-US" dirty="0"/>
          </a:p>
          <a:p>
            <a:pPr marL="97155" indent="0">
              <a:buNone/>
            </a:pPr>
            <a:r>
              <a:rPr lang="en-US" dirty="0"/>
              <a:t>“Peace be with you. As the Father has sent me, so I send you.”</a:t>
            </a:r>
          </a:p>
          <a:p>
            <a:r>
              <a:rPr lang="en-US" dirty="0"/>
              <a:t>They are commissioned</a:t>
            </a:r>
          </a:p>
          <a:p>
            <a:r>
              <a:rPr lang="en-US" dirty="0"/>
              <a:t>The Church is the extension of Jesus’ work just as He was of the Father’s</a:t>
            </a:r>
          </a:p>
        </p:txBody>
      </p:sp>
    </p:spTree>
    <p:extLst>
      <p:ext uri="{BB962C8B-B14F-4D97-AF65-F5344CB8AC3E}">
        <p14:creationId xmlns:p14="http://schemas.microsoft.com/office/powerpoint/2010/main" val="1517305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F74C8-F781-4493-AC2F-F22DB28B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of the Holy Spirit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21388-9DF1-40A6-81E3-D183966F5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97155" indent="0">
              <a:buNone/>
            </a:pPr>
            <a:r>
              <a:rPr lang="en-US" dirty="0"/>
              <a:t>Jesus breathed on them</a:t>
            </a:r>
          </a:p>
          <a:p>
            <a:r>
              <a:rPr lang="en-US" dirty="0"/>
              <a:t>They were ‘dead’ in their fear and sin</a:t>
            </a:r>
          </a:p>
          <a:p>
            <a:r>
              <a:rPr lang="en-US" dirty="0"/>
              <a:t>The Holy Spirit is creating them anew (molded, life breathed in like Adam)</a:t>
            </a:r>
          </a:p>
          <a:p>
            <a:r>
              <a:rPr lang="en-US" dirty="0"/>
              <a:t>Jesus has reconciled the world to Himself/The Father</a:t>
            </a:r>
          </a:p>
          <a:p>
            <a:r>
              <a:rPr lang="en-US" dirty="0"/>
              <a:t>The Holy Spirit is given for the forgiveness of sins</a:t>
            </a:r>
          </a:p>
          <a:p>
            <a:pPr marL="97155" indent="0">
              <a:buNone/>
            </a:pPr>
            <a:endParaRPr lang="en-US" dirty="0"/>
          </a:p>
          <a:p>
            <a:pPr marL="97155" indent="0">
              <a:buNone/>
            </a:pPr>
            <a:r>
              <a:rPr lang="en-US" dirty="0"/>
              <a:t>“Receive the Holy Spirit. </a:t>
            </a:r>
            <a:r>
              <a:rPr lang="en-US" b="1" baseline="30000" dirty="0"/>
              <a:t> </a:t>
            </a:r>
            <a:r>
              <a:rPr lang="en-US" dirty="0"/>
              <a:t>If you forgive the sins of any, they are forgiven them; if you retain the sins of any, they are retained.”</a:t>
            </a:r>
          </a:p>
          <a:p>
            <a:r>
              <a:rPr lang="en-US" dirty="0"/>
              <a:t>Power for the sacrament of Reconciliation – one of the first things Jesus does</a:t>
            </a:r>
          </a:p>
          <a:p>
            <a:r>
              <a:rPr lang="en-US" dirty="0"/>
              <a:t>Jesus shares the divine authority with the Apostles</a:t>
            </a:r>
          </a:p>
        </p:txBody>
      </p:sp>
    </p:spTree>
    <p:extLst>
      <p:ext uri="{BB962C8B-B14F-4D97-AF65-F5344CB8AC3E}">
        <p14:creationId xmlns:p14="http://schemas.microsoft.com/office/powerpoint/2010/main" val="2476312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5D60-EECB-4E7A-BBC5-FE39AA75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Thomas, Doubter and Believer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EEBE0-6639-46E5-8140-995F9DD2B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494626"/>
            <a:ext cx="9601196" cy="3613212"/>
          </a:xfrm>
        </p:spPr>
        <p:txBody>
          <a:bodyPr>
            <a:normAutofit fontScale="77500" lnSpcReduction="20000"/>
          </a:bodyPr>
          <a:lstStyle/>
          <a:p>
            <a:pPr marL="97155" indent="0">
              <a:buNone/>
            </a:pPr>
            <a:r>
              <a:rPr lang="en-US" dirty="0"/>
              <a:t>Thomas wasn’t with them – didn’t believe their story</a:t>
            </a:r>
          </a:p>
          <a:p>
            <a:pPr marL="554355" lvl="1" indent="0">
              <a:buNone/>
            </a:pPr>
            <a:r>
              <a:rPr lang="en-US" sz="1900" i="1" dirty="0"/>
              <a:t>“Unless I see the mark of the nails in his hands, and put my finger in the mark of the nails and my hand in his side, I will not believe.”</a:t>
            </a:r>
          </a:p>
          <a:p>
            <a:pPr marL="554355" lvl="1" indent="0">
              <a:buNone/>
            </a:pPr>
            <a:endParaRPr lang="en-US" sz="1900" i="1" dirty="0"/>
          </a:p>
          <a:p>
            <a:pPr marL="97155" indent="0" algn="ctr">
              <a:buNone/>
            </a:pPr>
            <a:r>
              <a:rPr lang="en-US" dirty="0"/>
              <a:t>Thomas’ faith had conditions</a:t>
            </a:r>
          </a:p>
          <a:p>
            <a:pPr marL="97155" indent="0" algn="ctr">
              <a:buNone/>
            </a:pPr>
            <a:endParaRPr lang="en-US" dirty="0"/>
          </a:p>
          <a:p>
            <a:pPr marL="97155" indent="0">
              <a:buNone/>
            </a:pPr>
            <a:r>
              <a:rPr lang="en-US" dirty="0"/>
              <a:t>A week later, Jesus returns – “Shalom”… “Put your finger here…”</a:t>
            </a:r>
          </a:p>
          <a:p>
            <a:pPr marL="97155" indent="0">
              <a:buNone/>
            </a:pPr>
            <a:endParaRPr lang="en-US" dirty="0"/>
          </a:p>
          <a:p>
            <a:pPr marL="97155" indent="0">
              <a:buNone/>
            </a:pPr>
            <a:r>
              <a:rPr lang="en-US" dirty="0"/>
              <a:t>The ultimate exclamation of faith</a:t>
            </a:r>
          </a:p>
          <a:p>
            <a:r>
              <a:rPr lang="en-US" dirty="0"/>
              <a:t>Christ called him to faith “Do not doubt, but believe”</a:t>
            </a:r>
          </a:p>
          <a:p>
            <a:r>
              <a:rPr lang="en-US" dirty="0"/>
              <a:t>“My Lord and my </a:t>
            </a:r>
            <a:r>
              <a:rPr lang="en-US" i="1" dirty="0"/>
              <a:t>God</a:t>
            </a:r>
            <a:r>
              <a:rPr lang="en-US" dirty="0"/>
              <a:t>!” - The same as God in the OT (YHWH)</a:t>
            </a:r>
          </a:p>
          <a:p>
            <a:pPr lvl="1"/>
            <a:r>
              <a:rPr lang="en-US" dirty="0"/>
              <a:t>Thomas goes all in – one of the greatest confessions in the Gospels</a:t>
            </a:r>
          </a:p>
          <a:p>
            <a:pPr lvl="1"/>
            <a:r>
              <a:rPr lang="en-US" dirty="0"/>
              <a:t>The fullness of Jesus’ divinity is revealed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2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5D60-EECB-4E7A-BBC5-FE39AA75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Disciples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EEBE0-6639-46E5-8140-995F9DD2B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675192"/>
          </a:xfrm>
        </p:spPr>
        <p:txBody>
          <a:bodyPr>
            <a:noAutofit/>
          </a:bodyPr>
          <a:lstStyle/>
          <a:p>
            <a:pPr marL="97155" indent="0">
              <a:buNone/>
            </a:pPr>
            <a:r>
              <a:rPr lang="en-US" sz="1800" i="1" dirty="0"/>
              <a:t>“Have you believed because you have seen me? Blessed are those who have not seen and yet have come to believe.”</a:t>
            </a:r>
          </a:p>
          <a:p>
            <a:pPr marL="97155" indent="0" algn="ctr">
              <a:buNone/>
            </a:pPr>
            <a:r>
              <a:rPr lang="en-US" sz="1800" b="1" dirty="0"/>
              <a:t>Jesus bestows a special blessing on the future church – Us!! Woot!!</a:t>
            </a:r>
          </a:p>
          <a:p>
            <a:pPr marL="97155" indent="0">
              <a:buNone/>
            </a:pPr>
            <a:endParaRPr lang="en-US" sz="1800" dirty="0"/>
          </a:p>
          <a:p>
            <a:pPr marL="97155" indent="0">
              <a:buNone/>
            </a:pPr>
            <a:r>
              <a:rPr lang="en-US" sz="1800" dirty="0"/>
              <a:t>Beyond what could be written – “</a:t>
            </a:r>
            <a:r>
              <a:rPr lang="en-US" sz="1800" i="1" dirty="0"/>
              <a:t>But these are written so that you may come to believe”</a:t>
            </a:r>
          </a:p>
          <a:p>
            <a:r>
              <a:rPr lang="en-US" sz="1800" dirty="0"/>
              <a:t>The way he acted, interacted, His very presence</a:t>
            </a:r>
          </a:p>
          <a:p>
            <a:r>
              <a:rPr lang="en-US" sz="1800" dirty="0"/>
              <a:t>Intangible impact, Sacred Tradition – the experience of those who knew Him</a:t>
            </a:r>
          </a:p>
          <a:p>
            <a:r>
              <a:rPr lang="en-US" sz="1800" dirty="0"/>
              <a:t>All to call you to belief – so that </a:t>
            </a:r>
            <a:r>
              <a:rPr lang="en-US" sz="1800" i="1" dirty="0"/>
              <a:t>you may have life</a:t>
            </a:r>
          </a:p>
          <a:p>
            <a:pPr marL="97156" indent="0">
              <a:buNone/>
            </a:pPr>
            <a:endParaRPr lang="en-US" sz="1800" i="1" dirty="0"/>
          </a:p>
          <a:p>
            <a:pPr marL="97156" indent="0" algn="ctr">
              <a:buNone/>
            </a:pPr>
            <a:r>
              <a:rPr lang="en-US" sz="1800" b="1" dirty="0"/>
              <a:t>Resurrection changes everything – Hope, victory, life</a:t>
            </a:r>
          </a:p>
        </p:txBody>
      </p:sp>
    </p:spTree>
    <p:extLst>
      <p:ext uri="{BB962C8B-B14F-4D97-AF65-F5344CB8AC3E}">
        <p14:creationId xmlns:p14="http://schemas.microsoft.com/office/powerpoint/2010/main" val="993800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FC5D0-78D8-475B-B871-FE36690F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62905-E60F-45AF-9867-05A153205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 you understand the disciples fear and Mary’s confusion? Have you encountered Jesus in ways He has surprised you? </a:t>
            </a:r>
          </a:p>
          <a:p>
            <a:endParaRPr lang="en-US" dirty="0"/>
          </a:p>
          <a:p>
            <a:r>
              <a:rPr lang="en-US" dirty="0"/>
              <a:t>Did Thomas believe because Jesus met his conditions? Do we have our own criteria for our faith lives/journey?</a:t>
            </a:r>
          </a:p>
          <a:p>
            <a:endParaRPr lang="en-US" dirty="0"/>
          </a:p>
          <a:p>
            <a:r>
              <a:rPr lang="en-US" dirty="0"/>
              <a:t>Do you think Thomas was speaking on behalf of others (disciples/apostles) who were not there at the first appearance?</a:t>
            </a:r>
          </a:p>
          <a:p>
            <a:endParaRPr lang="en-US" dirty="0"/>
          </a:p>
          <a:p>
            <a:r>
              <a:rPr lang="en-US" dirty="0"/>
              <a:t>What do you think of the impact the Resurrection has had in your own life? On the world? Are you truly waiting for the resurrection?</a:t>
            </a:r>
          </a:p>
        </p:txBody>
      </p:sp>
    </p:spTree>
    <p:extLst>
      <p:ext uri="{BB962C8B-B14F-4D97-AF65-F5344CB8AC3E}">
        <p14:creationId xmlns:p14="http://schemas.microsoft.com/office/powerpoint/2010/main" val="2892280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5D60-EECB-4E7A-BBC5-FE39AA75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Church’s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EEBE0-6639-46E5-8140-995F9DD2B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556931"/>
            <a:ext cx="9601196" cy="3550905"/>
          </a:xfrm>
        </p:spPr>
        <p:txBody>
          <a:bodyPr>
            <a:normAutofit fontScale="92500"/>
          </a:bodyPr>
          <a:lstStyle/>
          <a:p>
            <a:pPr marL="97155" indent="0">
              <a:buNone/>
            </a:pPr>
            <a:r>
              <a:rPr lang="en-US" dirty="0"/>
              <a:t>In Galilee - unsure of what to do, several of the apostles went fishing </a:t>
            </a:r>
          </a:p>
          <a:p>
            <a:r>
              <a:rPr lang="en-US" dirty="0"/>
              <a:t>Like the old days, clinging to ‘before’</a:t>
            </a:r>
          </a:p>
          <a:p>
            <a:r>
              <a:rPr lang="en-US" dirty="0"/>
              <a:t>‘at night’ – caught nothing </a:t>
            </a:r>
            <a:r>
              <a:rPr lang="en-US" i="1" dirty="0"/>
              <a:t>in darkness</a:t>
            </a:r>
          </a:p>
          <a:p>
            <a:r>
              <a:rPr lang="en-US" dirty="0"/>
              <a:t>The old ways won’t work anymore – can do nothing without ‘the light’</a:t>
            </a:r>
          </a:p>
          <a:p>
            <a:r>
              <a:rPr lang="en-US" dirty="0"/>
              <a:t>Jesus encounters them at dawn</a:t>
            </a:r>
          </a:p>
          <a:p>
            <a:pPr lvl="1"/>
            <a:endParaRPr lang="en-US" dirty="0"/>
          </a:p>
          <a:p>
            <a:pPr marL="97155" indent="0">
              <a:buNone/>
            </a:pPr>
            <a:r>
              <a:rPr lang="en-US" i="1" dirty="0"/>
              <a:t>“Jesus said to them, “Children, you have no fish, have you?””</a:t>
            </a:r>
          </a:p>
          <a:p>
            <a:r>
              <a:rPr lang="en-US" dirty="0"/>
              <a:t>Also means ‘any food’ – The feeding of the multitude nearby</a:t>
            </a:r>
          </a:p>
          <a:p>
            <a:r>
              <a:rPr lang="en-US" dirty="0"/>
              <a:t>A rhetorical question, they caught nothing on their own</a:t>
            </a:r>
          </a:p>
        </p:txBody>
      </p:sp>
    </p:spTree>
    <p:extLst>
      <p:ext uri="{BB962C8B-B14F-4D97-AF65-F5344CB8AC3E}">
        <p14:creationId xmlns:p14="http://schemas.microsoft.com/office/powerpoint/2010/main" val="860955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5D60-EECB-4E7A-BBC5-FE39AA75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Church’s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EEBE0-6639-46E5-8140-995F9DD2B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568660"/>
          </a:xfrm>
        </p:spPr>
        <p:txBody>
          <a:bodyPr>
            <a:normAutofit fontScale="92500"/>
          </a:bodyPr>
          <a:lstStyle/>
          <a:p>
            <a:pPr marL="97155" indent="0">
              <a:buNone/>
            </a:pPr>
            <a:r>
              <a:rPr lang="en-US" dirty="0"/>
              <a:t>They followed his instructions, He provided in abundance (like at Cana)</a:t>
            </a:r>
          </a:p>
          <a:p>
            <a:pPr marL="97155" indent="0" algn="ctr">
              <a:buNone/>
            </a:pPr>
            <a:r>
              <a:rPr lang="en-US" sz="2200" i="1" dirty="0"/>
              <a:t>“they were not far from the land, only about a hundred yards off.”</a:t>
            </a:r>
          </a:p>
          <a:p>
            <a:pPr marL="97155" indent="0">
              <a:buNone/>
            </a:pPr>
            <a:r>
              <a:rPr lang="en-US" i="1" dirty="0"/>
              <a:t>“It is the Lord!”</a:t>
            </a:r>
          </a:p>
          <a:p>
            <a:r>
              <a:rPr lang="en-US" dirty="0"/>
              <a:t>The beloved disciple ‘knows’</a:t>
            </a:r>
          </a:p>
          <a:p>
            <a:r>
              <a:rPr lang="en-US" dirty="0"/>
              <a:t>Peter gets dressed up and jumps in the water</a:t>
            </a:r>
          </a:p>
          <a:p>
            <a:pPr lvl="1"/>
            <a:r>
              <a:rPr lang="en-US" dirty="0"/>
              <a:t>He is ‘all in’ when he encounters Christ</a:t>
            </a:r>
          </a:p>
          <a:p>
            <a:pPr lvl="1"/>
            <a:endParaRPr lang="en-US" dirty="0"/>
          </a:p>
          <a:p>
            <a:pPr marL="97155" indent="0">
              <a:buNone/>
            </a:pPr>
            <a:r>
              <a:rPr lang="en-US" dirty="0"/>
              <a:t>Peter and the disciples find Jesus </a:t>
            </a:r>
            <a:r>
              <a:rPr lang="en-US" i="1" dirty="0"/>
              <a:t>by a charcoal fire</a:t>
            </a:r>
            <a:r>
              <a:rPr lang="en-US" dirty="0"/>
              <a:t>…</a:t>
            </a:r>
          </a:p>
          <a:p>
            <a:pPr marL="97155" indent="0" algn="ctr">
              <a:buNone/>
            </a:pPr>
            <a:r>
              <a:rPr lang="en-US" dirty="0"/>
              <a:t>… with fish on it, and bread nearby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5D60-EECB-4E7A-BBC5-FE39AA75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Church’s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EEBE0-6639-46E5-8140-995F9DD2B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97155" indent="0">
              <a:buNone/>
            </a:pPr>
            <a:r>
              <a:rPr lang="en-US" sz="2000" dirty="0"/>
              <a:t>Jesus asks them to bring the fish they caught - 153 Large fish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153 symbolized ‘the nations of the world’, universality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‘large’ – not just the vulnerable, but all - abundant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The net did not break – unity and the church always has room for more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Peter, on his own, brought them ‘to Jesus’</a:t>
            </a:r>
          </a:p>
          <a:p>
            <a:pPr marL="97155" indent="0">
              <a:lnSpc>
                <a:spcPct val="120000"/>
              </a:lnSpc>
              <a:buNone/>
            </a:pPr>
            <a:endParaRPr lang="en-US" sz="2000" dirty="0"/>
          </a:p>
          <a:p>
            <a:pPr marL="97155" indent="0">
              <a:lnSpc>
                <a:spcPct val="120000"/>
              </a:lnSpc>
              <a:buNone/>
            </a:pPr>
            <a:r>
              <a:rPr lang="en-US" sz="2000" dirty="0"/>
              <a:t>Miraculous catch, unlikely location, beyond expectations and abilities--</a:t>
            </a:r>
          </a:p>
          <a:p>
            <a:pPr marL="97155" indent="0" algn="ctr">
              <a:lnSpc>
                <a:spcPct val="120000"/>
              </a:lnSpc>
              <a:buNone/>
            </a:pPr>
            <a:r>
              <a:rPr lang="en-US" sz="2000" dirty="0"/>
              <a:t>In obedience to Christ, miracles abound</a:t>
            </a:r>
          </a:p>
        </p:txBody>
      </p:sp>
    </p:spTree>
    <p:extLst>
      <p:ext uri="{BB962C8B-B14F-4D97-AF65-F5344CB8AC3E}">
        <p14:creationId xmlns:p14="http://schemas.microsoft.com/office/powerpoint/2010/main" val="391148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dirty="0"/>
              <a:t>Structure</a:t>
            </a:r>
            <a:endParaRPr dirty="0"/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Prologue  (1: 1-18) - Above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Book of Signs (Chapter 2 – Chapter 11) – Coming Down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Each sign is followed by discourse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Book of Glory (Chapter 12 – 20) – nearing the Climax, then going back above</a:t>
            </a:r>
            <a:endParaRPr b="1" dirty="0">
              <a:solidFill>
                <a:srgbClr val="FF0000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ct val="1150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The Resurrection- Ch 20 </a:t>
            </a:r>
            <a:endParaRPr b="1" dirty="0">
              <a:solidFill>
                <a:srgbClr val="FF0000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Appendix (Chapter 21) – Appearances; ‘other things not written’</a:t>
            </a:r>
            <a:endParaRPr b="1" dirty="0">
              <a:solidFill>
                <a:srgbClr val="FF0000"/>
              </a:solidFill>
            </a:endParaRPr>
          </a:p>
          <a:p>
            <a:pPr marL="742950" lvl="1" indent="-150653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ct val="1150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5D60-EECB-4E7A-BBC5-FE39AA75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 by Christ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EEBE0-6639-46E5-8140-995F9DD2B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485747"/>
            <a:ext cx="9601196" cy="3506679"/>
          </a:xfrm>
        </p:spPr>
        <p:txBody>
          <a:bodyPr>
            <a:normAutofit lnSpcReduction="10000"/>
          </a:bodyPr>
          <a:lstStyle/>
          <a:p>
            <a:pPr marL="97155" indent="0">
              <a:buNone/>
            </a:pPr>
            <a:r>
              <a:rPr lang="en-US" sz="2000" dirty="0"/>
              <a:t>“Come and have breakfast.” </a:t>
            </a:r>
          </a:p>
          <a:p>
            <a:r>
              <a:rPr lang="en-US" sz="2000" dirty="0"/>
              <a:t>Jesus feeds them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They knew it was The Lord, they didn’t ask questions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Revelation was unfolding in front of them</a:t>
            </a:r>
          </a:p>
          <a:p>
            <a:pPr marL="97155" indent="0">
              <a:buNone/>
            </a:pPr>
            <a:endParaRPr lang="en-US" sz="2000" dirty="0"/>
          </a:p>
          <a:p>
            <a:pPr marL="97155" indent="0">
              <a:buNone/>
            </a:pPr>
            <a:r>
              <a:rPr lang="en-US" sz="2000" dirty="0"/>
              <a:t>Bread and fish – Where did these come from? Eucharistic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Miracle of the loaves/fish, but Jesus provides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Jesus is about to feed them before asking them to feed others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Jesus himself was sharing w/ the disciples – Jesus is the true catch</a:t>
            </a:r>
          </a:p>
          <a:p>
            <a:pPr marL="97155" indent="0">
              <a:buNone/>
            </a:pP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32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5D60-EECB-4E7A-BBC5-FE39AA75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and Peter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EEBE0-6639-46E5-8140-995F9DD2B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485749"/>
            <a:ext cx="9601196" cy="3613210"/>
          </a:xfrm>
        </p:spPr>
        <p:txBody>
          <a:bodyPr>
            <a:normAutofit/>
          </a:bodyPr>
          <a:lstStyle/>
          <a:p>
            <a:pPr marL="97155" indent="0">
              <a:buNone/>
            </a:pPr>
            <a:r>
              <a:rPr lang="en-US" dirty="0"/>
              <a:t>By a charcoal fire…</a:t>
            </a:r>
          </a:p>
          <a:p>
            <a:pPr marL="97155" indent="0">
              <a:buNone/>
            </a:pPr>
            <a:endParaRPr lang="en-US" dirty="0"/>
          </a:p>
          <a:p>
            <a:pPr marL="97155" indent="0">
              <a:buNone/>
            </a:pPr>
            <a:r>
              <a:rPr lang="en-US" dirty="0"/>
              <a:t>“Simon son of John, do you love me more than these?”</a:t>
            </a:r>
          </a:p>
          <a:p>
            <a:r>
              <a:rPr lang="en-US" dirty="0"/>
              <a:t>Jesus </a:t>
            </a:r>
            <a:r>
              <a:rPr lang="en-US" i="1" dirty="0"/>
              <a:t>does not call him Peter</a:t>
            </a:r>
          </a:p>
          <a:p>
            <a:r>
              <a:rPr lang="en-US" dirty="0"/>
              <a:t>Reminds him of his denial, and his boast (Matt 26:33)</a:t>
            </a:r>
          </a:p>
          <a:p>
            <a:r>
              <a:rPr lang="en-US" dirty="0"/>
              <a:t>Jesus asks &amp; commands three times</a:t>
            </a:r>
          </a:p>
          <a:p>
            <a:pPr marL="97155" indent="0" algn="ctr">
              <a:buNone/>
            </a:pPr>
            <a:r>
              <a:rPr lang="en-US" dirty="0"/>
              <a:t>“Do you love me?”</a:t>
            </a:r>
          </a:p>
          <a:p>
            <a:pPr marL="97155" indent="0" algn="ctr">
              <a:buNone/>
            </a:pPr>
            <a:r>
              <a:rPr lang="en-US" dirty="0"/>
              <a:t>“Feed my lambs” -- “Tend my sheep”-- “feed my sheep”</a:t>
            </a:r>
          </a:p>
          <a:p>
            <a:pPr marL="97155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1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5D60-EECB-4E7A-BBC5-FE39AA75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Appointing a Shepherd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EEBE0-6639-46E5-8140-995F9DD2B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485749"/>
            <a:ext cx="9601196" cy="3613210"/>
          </a:xfrm>
        </p:spPr>
        <p:txBody>
          <a:bodyPr>
            <a:normAutofit fontScale="92500" lnSpcReduction="10000"/>
          </a:bodyPr>
          <a:lstStyle/>
          <a:p>
            <a:pPr marL="97155" indent="0">
              <a:buNone/>
            </a:pPr>
            <a:r>
              <a:rPr lang="en-US" dirty="0"/>
              <a:t>Peter </a:t>
            </a:r>
            <a:r>
              <a:rPr lang="en-US" i="1" dirty="0"/>
              <a:t>is</a:t>
            </a:r>
            <a:r>
              <a:rPr lang="en-US" dirty="0"/>
              <a:t> called to love more than others</a:t>
            </a:r>
          </a:p>
          <a:p>
            <a:pPr lvl="1"/>
            <a:r>
              <a:rPr lang="en-US" i="1" dirty="0"/>
              <a:t>“Yes, Lord, you know that I love you.”</a:t>
            </a:r>
          </a:p>
          <a:p>
            <a:pPr lvl="1"/>
            <a:r>
              <a:rPr lang="en-US" dirty="0"/>
              <a:t>Lord, you know </a:t>
            </a:r>
            <a:r>
              <a:rPr lang="en-US" i="1" dirty="0"/>
              <a:t>everything – </a:t>
            </a:r>
            <a:r>
              <a:rPr lang="en-US" dirty="0"/>
              <a:t>his denial is not hidden</a:t>
            </a:r>
          </a:p>
          <a:p>
            <a:pPr lvl="1"/>
            <a:r>
              <a:rPr lang="en-US" dirty="0"/>
              <a:t>Loving Jesus is the precondition to feeding the lambs</a:t>
            </a:r>
          </a:p>
          <a:p>
            <a:pPr lvl="1"/>
            <a:r>
              <a:rPr lang="en-US" dirty="0"/>
              <a:t>The Good Shepherd appoints an earthly shepherd over His flock</a:t>
            </a:r>
          </a:p>
          <a:p>
            <a:pPr lvl="1"/>
            <a:r>
              <a:rPr lang="en-US" dirty="0"/>
              <a:t>Like Jesus, he must lay down his life for the sheep</a:t>
            </a:r>
          </a:p>
          <a:p>
            <a:pPr marL="97155" indent="0">
              <a:buNone/>
            </a:pPr>
            <a:endParaRPr lang="en-US" dirty="0"/>
          </a:p>
          <a:p>
            <a:pPr marL="97155" indent="0">
              <a:buNone/>
            </a:pPr>
            <a:r>
              <a:rPr lang="en-US" dirty="0"/>
              <a:t>Predicts Peter’s own coming persecution, where he will not deny Jesus</a:t>
            </a:r>
          </a:p>
          <a:p>
            <a:pPr marL="97155" indent="0" algn="ctr">
              <a:buNone/>
            </a:pPr>
            <a:endParaRPr lang="en-US" i="1" dirty="0"/>
          </a:p>
          <a:p>
            <a:pPr marL="97155" indent="0" algn="ctr">
              <a:buNone/>
            </a:pPr>
            <a:r>
              <a:rPr lang="en-US" i="1" dirty="0"/>
              <a:t>“Follow me.”</a:t>
            </a:r>
          </a:p>
        </p:txBody>
      </p:sp>
    </p:spTree>
    <p:extLst>
      <p:ext uri="{BB962C8B-B14F-4D97-AF65-F5344CB8AC3E}">
        <p14:creationId xmlns:p14="http://schemas.microsoft.com/office/powerpoint/2010/main" val="1398449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FD8B-67BB-47D2-9B8C-E7B9C28B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Beloved Disciple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7172E-5CF0-4760-BB41-F066B3460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556931"/>
            <a:ext cx="9601196" cy="3542027"/>
          </a:xfrm>
        </p:spPr>
        <p:txBody>
          <a:bodyPr>
            <a:normAutofit fontScale="92500" lnSpcReduction="20000"/>
          </a:bodyPr>
          <a:lstStyle/>
          <a:p>
            <a:pPr marL="97155" indent="0">
              <a:buNone/>
            </a:pPr>
            <a:r>
              <a:rPr lang="en-US" sz="2000" dirty="0"/>
              <a:t>Peter asked Jesus - </a:t>
            </a:r>
            <a:r>
              <a:rPr lang="en-US" sz="2000" i="1" dirty="0"/>
              <a:t>“Lord, what about him?”</a:t>
            </a:r>
          </a:p>
          <a:p>
            <a:r>
              <a:rPr lang="en-US" sz="2000" dirty="0"/>
              <a:t>Peter was asking questions he didn’t need to – similar to ‘who is the greatest?’</a:t>
            </a:r>
          </a:p>
          <a:p>
            <a:r>
              <a:rPr lang="en-US" sz="2000" dirty="0"/>
              <a:t>Competition among the apostles – Jesus calls them to collegiality</a:t>
            </a:r>
          </a:p>
          <a:p>
            <a:pPr marL="97155" indent="0">
              <a:buNone/>
            </a:pPr>
            <a:endParaRPr lang="en-US" sz="2000" i="1" dirty="0"/>
          </a:p>
          <a:p>
            <a:pPr marL="97155" indent="0">
              <a:buNone/>
            </a:pPr>
            <a:r>
              <a:rPr lang="en-US" sz="2000" i="1" dirty="0"/>
              <a:t>“If it is my will that he remain until I come, what is that to you? Follow me!”</a:t>
            </a:r>
          </a:p>
          <a:p>
            <a:r>
              <a:rPr lang="en-US" sz="2000" dirty="0"/>
              <a:t>Jesus rebukes him gently again – keep your focus on Jesus</a:t>
            </a:r>
          </a:p>
          <a:p>
            <a:r>
              <a:rPr lang="en-US" sz="2000" dirty="0"/>
              <a:t>John’s Gospel remains as a testimony to the risen Lord</a:t>
            </a:r>
          </a:p>
          <a:p>
            <a:pPr marL="97155" indent="0">
              <a:buNone/>
            </a:pPr>
            <a:endParaRPr lang="en-US" sz="2000" dirty="0"/>
          </a:p>
          <a:p>
            <a:pPr marL="97155" indent="0">
              <a:buNone/>
            </a:pPr>
            <a:r>
              <a:rPr lang="en-US" sz="2000" i="1" dirty="0"/>
              <a:t>“But there are also many other things that Jesus did; … the world itself could not contain the books that would be written.”</a:t>
            </a:r>
          </a:p>
          <a:p>
            <a:pPr marL="97155" indent="0">
              <a:buNone/>
            </a:pPr>
            <a:endParaRPr lang="en-US" sz="2000" dirty="0"/>
          </a:p>
          <a:p>
            <a:pPr marL="97155" indent="0" algn="ctr">
              <a:buNone/>
            </a:pPr>
            <a:r>
              <a:rPr lang="en-US" sz="2000" dirty="0"/>
              <a:t>The authenticity of the revelation - More than just the stories in the Bible</a:t>
            </a:r>
          </a:p>
        </p:txBody>
      </p:sp>
    </p:spTree>
    <p:extLst>
      <p:ext uri="{BB962C8B-B14F-4D97-AF65-F5344CB8AC3E}">
        <p14:creationId xmlns:p14="http://schemas.microsoft.com/office/powerpoint/2010/main" val="282234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5299-B5CC-45E4-9626-DC0B53BF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4A23F-F741-465F-A9E0-DE3CC4AC4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do you think we can nourish our communities with the life of Jesus? What is your role – what can you do?</a:t>
            </a:r>
          </a:p>
          <a:p>
            <a:endParaRPr lang="en-US" dirty="0"/>
          </a:p>
          <a:p>
            <a:r>
              <a:rPr lang="en-US" dirty="0"/>
              <a:t>Does the Church appear exclusive from the outside? Are we inviting to all?</a:t>
            </a:r>
          </a:p>
          <a:p>
            <a:endParaRPr lang="en-US" dirty="0"/>
          </a:p>
          <a:p>
            <a:r>
              <a:rPr lang="en-US" dirty="0"/>
              <a:t>Why do you think people don’t go to confession very often (or at all)?</a:t>
            </a:r>
          </a:p>
          <a:p>
            <a:endParaRPr lang="en-US" dirty="0"/>
          </a:p>
          <a:p>
            <a:r>
              <a:rPr lang="en-US" dirty="0"/>
              <a:t>How do you prepare yourself to evangelize? How do we get beyond our fear of reaching out to others?</a:t>
            </a:r>
          </a:p>
        </p:txBody>
      </p:sp>
    </p:spTree>
    <p:extLst>
      <p:ext uri="{BB962C8B-B14F-4D97-AF65-F5344CB8AC3E}">
        <p14:creationId xmlns:p14="http://schemas.microsoft.com/office/powerpoint/2010/main" val="3683738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5299-B5CC-45E4-9626-DC0B53BF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4A23F-F741-465F-A9E0-DE3CC4AC4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God is concerned with our lives, loves us unconditionally</a:t>
            </a:r>
          </a:p>
          <a:p>
            <a:r>
              <a:rPr lang="en-US" dirty="0"/>
              <a:t>He identifies with the human condition</a:t>
            </a:r>
          </a:p>
          <a:p>
            <a:pPr lvl="1"/>
            <a:r>
              <a:rPr lang="en-US" dirty="0"/>
              <a:t>The light and the dark</a:t>
            </a:r>
          </a:p>
          <a:p>
            <a:pPr lvl="1"/>
            <a:r>
              <a:rPr lang="en-US" dirty="0"/>
              <a:t>He came to lift us up – give us life in abundance</a:t>
            </a:r>
          </a:p>
          <a:p>
            <a:pPr lvl="1"/>
            <a:r>
              <a:rPr lang="en-US" dirty="0"/>
              <a:t>Draw us into eternal life, direct our attention to ‘above’</a:t>
            </a:r>
          </a:p>
          <a:p>
            <a:r>
              <a:rPr lang="en-US" dirty="0"/>
              <a:t>If you don’t believe, you don’t have life – faith in Christ is critical</a:t>
            </a:r>
          </a:p>
          <a:p>
            <a:r>
              <a:rPr lang="en-US" dirty="0"/>
              <a:t>The resurrection is everything</a:t>
            </a:r>
          </a:p>
          <a:p>
            <a:endParaRPr lang="en-US" dirty="0"/>
          </a:p>
          <a:p>
            <a:pPr marL="97155" indent="0" algn="ctr">
              <a:buNone/>
            </a:pPr>
            <a:r>
              <a:rPr lang="en-US" dirty="0"/>
              <a:t>What did you learn?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861A-4334-44CD-BEF8-CE16F5A8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Predicts His Resurrection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07829-7864-4143-972A-438F128C5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556931"/>
            <a:ext cx="9601196" cy="3497639"/>
          </a:xfrm>
        </p:spPr>
        <p:txBody>
          <a:bodyPr>
            <a:normAutofit/>
          </a:bodyPr>
          <a:lstStyle/>
          <a:p>
            <a:pPr marL="97155" indent="0">
              <a:buNone/>
            </a:pPr>
            <a:r>
              <a:rPr lang="en-US" dirty="0"/>
              <a:t>Jesus is the source of life (John 1:4)</a:t>
            </a:r>
          </a:p>
          <a:p>
            <a:r>
              <a:rPr lang="en-US" dirty="0"/>
              <a:t>It’s about believing in the promises of Jesus</a:t>
            </a:r>
          </a:p>
          <a:p>
            <a:endParaRPr lang="en-US" dirty="0"/>
          </a:p>
          <a:p>
            <a:pPr marL="97155" indent="0">
              <a:buNone/>
            </a:pPr>
            <a:r>
              <a:rPr lang="en-US" dirty="0"/>
              <a:t>Jesus spoke about life many times (very important)</a:t>
            </a:r>
          </a:p>
          <a:p>
            <a:r>
              <a:rPr lang="en-US" dirty="0"/>
              <a:t>More than 40 times in the Gospel of John</a:t>
            </a:r>
          </a:p>
          <a:p>
            <a:r>
              <a:rPr lang="en-US" dirty="0"/>
              <a:t>Chapter 3, discourse with Nicodemus</a:t>
            </a:r>
          </a:p>
          <a:p>
            <a:r>
              <a:rPr lang="en-US" dirty="0"/>
              <a:t>Jesus came to give life abundantly </a:t>
            </a:r>
          </a:p>
          <a:p>
            <a:pPr marL="97155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8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861A-4334-44CD-BEF8-CE16F5A8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Predicts His Resurrection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07829-7864-4143-972A-438F128C5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556931"/>
            <a:ext cx="9601196" cy="3497639"/>
          </a:xfrm>
        </p:spPr>
        <p:txBody>
          <a:bodyPr>
            <a:normAutofit/>
          </a:bodyPr>
          <a:lstStyle/>
          <a:p>
            <a:pPr marL="97155" indent="0">
              <a:buNone/>
            </a:pPr>
            <a:r>
              <a:rPr lang="en-US" dirty="0"/>
              <a:t>His own predictions</a:t>
            </a:r>
          </a:p>
          <a:p>
            <a:r>
              <a:rPr lang="en-US" dirty="0"/>
              <a:t>Water into Wine – </a:t>
            </a:r>
          </a:p>
          <a:p>
            <a:pPr lvl="1"/>
            <a:r>
              <a:rPr lang="en-US" dirty="0"/>
              <a:t>Saving the best for last, best wine/best joy (resurrection)</a:t>
            </a:r>
          </a:p>
          <a:p>
            <a:r>
              <a:rPr lang="en-US" dirty="0"/>
              <a:t>Destroy this Temple (2:13-25) and I will rebuild it in 3 days</a:t>
            </a:r>
          </a:p>
          <a:p>
            <a:r>
              <a:rPr lang="en-US" dirty="0"/>
              <a:t>Jn 6 – Whoever eats my body, will be raised on the last day</a:t>
            </a:r>
          </a:p>
          <a:p>
            <a:r>
              <a:rPr lang="en-US" dirty="0"/>
              <a:t>I lay down my life and take it up again (10:17-18)</a:t>
            </a:r>
          </a:p>
          <a:p>
            <a:r>
              <a:rPr lang="en-US" dirty="0"/>
              <a:t>The raising of Lazarus from the dead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0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861A-4334-44CD-BEF8-CE16F5A8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Resurrection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07829-7864-4143-972A-438F128C5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97155" indent="0">
              <a:buNone/>
            </a:pPr>
            <a:r>
              <a:rPr lang="en-US" dirty="0"/>
              <a:t>The resurrection is the foundation of the Christian faith </a:t>
            </a:r>
          </a:p>
          <a:p>
            <a:pPr marL="97155" indent="0">
              <a:buNone/>
            </a:pPr>
            <a:r>
              <a:rPr lang="en-US" dirty="0"/>
              <a:t>– John invites the reader/listener to encounter </a:t>
            </a:r>
            <a:r>
              <a:rPr lang="en-US" i="1" dirty="0"/>
              <a:t>the risen Jesus</a:t>
            </a:r>
            <a:r>
              <a:rPr lang="en-US" dirty="0"/>
              <a:t> as well</a:t>
            </a:r>
          </a:p>
          <a:p>
            <a:pPr marL="97155" indent="0">
              <a:buNone/>
            </a:pPr>
            <a:endParaRPr lang="en-US" dirty="0"/>
          </a:p>
          <a:p>
            <a:r>
              <a:rPr lang="en-US" dirty="0"/>
              <a:t>John describes four journeys/encounters</a:t>
            </a:r>
          </a:p>
          <a:p>
            <a:pPr lvl="1"/>
            <a:r>
              <a:rPr lang="en-US" dirty="0"/>
              <a:t>Mary of Magdala</a:t>
            </a:r>
          </a:p>
          <a:p>
            <a:pPr lvl="1"/>
            <a:r>
              <a:rPr lang="en-US" dirty="0"/>
              <a:t>The disciples (Peter, The Beloved Disciple, etc.)</a:t>
            </a:r>
          </a:p>
          <a:p>
            <a:pPr lvl="1"/>
            <a:r>
              <a:rPr lang="en-US" dirty="0"/>
              <a:t>Thomas</a:t>
            </a:r>
          </a:p>
          <a:p>
            <a:pPr lvl="1"/>
            <a:r>
              <a:rPr lang="en-US" dirty="0"/>
              <a:t>Future believers</a:t>
            </a:r>
          </a:p>
          <a:p>
            <a:pPr lvl="1"/>
            <a:endParaRPr lang="en-US" dirty="0"/>
          </a:p>
          <a:p>
            <a:pPr marL="97156" indent="0">
              <a:buNone/>
            </a:pPr>
            <a:r>
              <a:rPr lang="en-US" b="1" dirty="0"/>
              <a:t>No one was expecting the resurrection</a:t>
            </a:r>
            <a:r>
              <a:rPr lang="en-US" dirty="0"/>
              <a:t>, in spite of Jesus’ predictions</a:t>
            </a:r>
          </a:p>
        </p:txBody>
      </p:sp>
    </p:spTree>
    <p:extLst>
      <p:ext uri="{BB962C8B-B14F-4D97-AF65-F5344CB8AC3E}">
        <p14:creationId xmlns:p14="http://schemas.microsoft.com/office/powerpoint/2010/main" val="368538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861A-4334-44CD-BEF8-CE16F5A8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Empty Tomb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07829-7864-4143-972A-438F128C5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7155" indent="0">
              <a:buNone/>
            </a:pPr>
            <a:r>
              <a:rPr lang="en-US" dirty="0"/>
              <a:t>Mary comes before dawn – ‘while it was still dark’</a:t>
            </a:r>
          </a:p>
          <a:p>
            <a:r>
              <a:rPr lang="en-US" dirty="0"/>
              <a:t>Without Jesus, in darkness</a:t>
            </a:r>
          </a:p>
          <a:p>
            <a:r>
              <a:rPr lang="en-US" dirty="0"/>
              <a:t>She finds the stone removed, tomb open</a:t>
            </a:r>
          </a:p>
          <a:p>
            <a:r>
              <a:rPr lang="en-US" dirty="0"/>
              <a:t>Runs to Peter and The Beloved Disciple</a:t>
            </a:r>
          </a:p>
          <a:p>
            <a:pPr marL="97155" indent="0">
              <a:buNone/>
            </a:pPr>
            <a:endParaRPr lang="en-US" dirty="0"/>
          </a:p>
          <a:p>
            <a:pPr marL="97155" indent="0">
              <a:buNone/>
            </a:pPr>
            <a:r>
              <a:rPr lang="en-US" dirty="0"/>
              <a:t>We last encountered them…</a:t>
            </a:r>
          </a:p>
          <a:p>
            <a:pPr marL="97155" indent="0" algn="ctr">
              <a:buNone/>
            </a:pPr>
            <a:r>
              <a:rPr lang="en-US" dirty="0"/>
              <a:t>Publicly denying Jesus – At the foot of the cross</a:t>
            </a:r>
          </a:p>
        </p:txBody>
      </p:sp>
    </p:spTree>
    <p:extLst>
      <p:ext uri="{BB962C8B-B14F-4D97-AF65-F5344CB8AC3E}">
        <p14:creationId xmlns:p14="http://schemas.microsoft.com/office/powerpoint/2010/main" val="302755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861A-4334-44CD-BEF8-CE16F5A8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Empty Tomb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07829-7864-4143-972A-438F128C5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441359"/>
            <a:ext cx="9601196" cy="3630967"/>
          </a:xfrm>
        </p:spPr>
        <p:txBody>
          <a:bodyPr>
            <a:normAutofit fontScale="85000" lnSpcReduction="20000"/>
          </a:bodyPr>
          <a:lstStyle/>
          <a:p>
            <a:pPr marL="97155" indent="0">
              <a:buNone/>
            </a:pPr>
            <a:r>
              <a:rPr lang="en-US" dirty="0"/>
              <a:t>The beloved disciples arrives first, but waits for Peter</a:t>
            </a:r>
          </a:p>
          <a:p>
            <a:r>
              <a:rPr lang="en-US" dirty="0"/>
              <a:t>Peter is the leader, in spite of his denial</a:t>
            </a:r>
          </a:p>
          <a:p>
            <a:endParaRPr lang="en-US" dirty="0"/>
          </a:p>
          <a:p>
            <a:pPr marL="97155" indent="0">
              <a:buNone/>
            </a:pPr>
            <a:r>
              <a:rPr lang="en-US" dirty="0"/>
              <a:t>They find burial cloths</a:t>
            </a:r>
          </a:p>
          <a:p>
            <a:r>
              <a:rPr lang="en-US" dirty="0"/>
              <a:t>Folded, organized</a:t>
            </a:r>
          </a:p>
          <a:p>
            <a:r>
              <a:rPr lang="en-US" dirty="0"/>
              <a:t>Not stolen away by robbers (a rumor)</a:t>
            </a:r>
          </a:p>
          <a:p>
            <a:r>
              <a:rPr lang="en-US" dirty="0"/>
              <a:t>Different from the raising of Lazarus</a:t>
            </a:r>
          </a:p>
          <a:p>
            <a:r>
              <a:rPr lang="en-US" dirty="0"/>
              <a:t>Their reaction was ambiguous – not sure what they were seeing</a:t>
            </a:r>
          </a:p>
          <a:p>
            <a:pPr marL="97155" indent="0">
              <a:buNone/>
            </a:pPr>
            <a:endParaRPr lang="en-US" dirty="0"/>
          </a:p>
          <a:p>
            <a:pPr marL="97155" indent="0">
              <a:buNone/>
            </a:pPr>
            <a:r>
              <a:rPr lang="en-US" dirty="0"/>
              <a:t>“he saw and believed” – Something extraordinary happened</a:t>
            </a:r>
          </a:p>
          <a:p>
            <a:pPr marL="97155" indent="0">
              <a:buNone/>
            </a:pPr>
            <a:endParaRPr lang="en-US" dirty="0"/>
          </a:p>
          <a:p>
            <a:pPr marL="97155" indent="0" algn="ctr">
              <a:buNone/>
            </a:pPr>
            <a:r>
              <a:rPr lang="en-US" dirty="0"/>
              <a:t>…but they did not yet understand, so they went home</a:t>
            </a:r>
          </a:p>
        </p:txBody>
      </p:sp>
    </p:spTree>
    <p:extLst>
      <p:ext uri="{BB962C8B-B14F-4D97-AF65-F5344CB8AC3E}">
        <p14:creationId xmlns:p14="http://schemas.microsoft.com/office/powerpoint/2010/main" val="126535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002D-6611-4329-9AEC-4B1E2085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 Magdalene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50F2-DE3C-463B-A32D-B1A1ED3F0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556931"/>
            <a:ext cx="9601196" cy="3604172"/>
          </a:xfrm>
        </p:spPr>
        <p:txBody>
          <a:bodyPr>
            <a:noAutofit/>
          </a:bodyPr>
          <a:lstStyle/>
          <a:p>
            <a:pPr marL="97155" indent="0">
              <a:buNone/>
            </a:pPr>
            <a:r>
              <a:rPr lang="en-US" sz="2000" dirty="0"/>
              <a:t>Where is Mary to go? - She looks in the tomb and see angels</a:t>
            </a:r>
          </a:p>
          <a:p>
            <a:r>
              <a:rPr lang="en-US" sz="2000" dirty="0"/>
              <a:t>Unlike everyone else who encounters angels, she is not afraid</a:t>
            </a:r>
          </a:p>
          <a:p>
            <a:r>
              <a:rPr lang="en-US" sz="2000" dirty="0"/>
              <a:t>“Woman, why are you weeping?”</a:t>
            </a:r>
          </a:p>
          <a:p>
            <a:r>
              <a:rPr lang="en-US" sz="2000" dirty="0"/>
              <a:t>She is lost without Jesus </a:t>
            </a:r>
          </a:p>
          <a:p>
            <a:pPr marL="554355" lvl="1" indent="0">
              <a:buNone/>
            </a:pPr>
            <a:endParaRPr lang="en-US" sz="1600" dirty="0"/>
          </a:p>
          <a:p>
            <a:pPr marL="554355" lvl="1" indent="0">
              <a:buNone/>
            </a:pPr>
            <a:r>
              <a:rPr lang="en-US" sz="1600" dirty="0"/>
              <a:t>– “They have taken away my Lord, and I do not know where they have laid him” </a:t>
            </a:r>
          </a:p>
          <a:p>
            <a:pPr marL="554355" lvl="1" indent="0">
              <a:buNone/>
            </a:pPr>
            <a:endParaRPr lang="en-US" sz="1600" dirty="0"/>
          </a:p>
          <a:p>
            <a:pPr marL="554355" lvl="1" indent="0">
              <a:buNone/>
            </a:pPr>
            <a:r>
              <a:rPr lang="en-US" sz="1600" dirty="0"/>
              <a:t>Songs 3:3 – “The watchmen found me,</a:t>
            </a:r>
          </a:p>
          <a:p>
            <a:pPr marL="554355" lvl="1" indent="0">
              <a:buNone/>
            </a:pPr>
            <a:r>
              <a:rPr lang="en-US" sz="1600" dirty="0"/>
              <a:t>    as they made their rounds in the city:</a:t>
            </a:r>
          </a:p>
          <a:p>
            <a:pPr marL="554355" lvl="1" indent="0">
              <a:buNone/>
            </a:pPr>
            <a:r>
              <a:rPr lang="en-US" sz="1600" dirty="0"/>
              <a:t>    “Him whom my soul loves—have you seen him?”</a:t>
            </a:r>
          </a:p>
          <a:p>
            <a:pPr marL="97155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915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002D-6611-4329-9AEC-4B1E2085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 Magdalene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50F2-DE3C-463B-A32D-B1A1ED3F0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2556931"/>
            <a:ext cx="9601196" cy="3604172"/>
          </a:xfrm>
        </p:spPr>
        <p:txBody>
          <a:bodyPr>
            <a:noAutofit/>
          </a:bodyPr>
          <a:lstStyle/>
          <a:p>
            <a:pPr marL="97155" indent="0">
              <a:buNone/>
            </a:pPr>
            <a:r>
              <a:rPr lang="en-US" sz="2000" dirty="0"/>
              <a:t>Jesus Himself revealed to her His resurrection</a:t>
            </a:r>
          </a:p>
          <a:p>
            <a:r>
              <a:rPr lang="en-US" sz="2000" dirty="0"/>
              <a:t>Supposing him to be a gardener – The New Garden (New Adam)</a:t>
            </a:r>
          </a:p>
          <a:p>
            <a:r>
              <a:rPr lang="en-US" sz="2000" dirty="0"/>
              <a:t>“Woman, why are you weeping? Whom are you looking for?”  - </a:t>
            </a:r>
          </a:p>
          <a:p>
            <a:pPr lvl="1"/>
            <a:r>
              <a:rPr lang="en-US" sz="1600" dirty="0"/>
              <a:t>Similar to the call of Philip and Andrew</a:t>
            </a:r>
          </a:p>
          <a:p>
            <a:pPr lvl="1"/>
            <a:r>
              <a:rPr lang="en-US" sz="1600" dirty="0"/>
              <a:t>Woman – a relationship is about to be transformed</a:t>
            </a:r>
          </a:p>
          <a:p>
            <a:pPr lvl="1"/>
            <a:r>
              <a:rPr lang="en-US" sz="1600" dirty="0"/>
              <a:t>Mediator of The Good News/Resurrection Apostle</a:t>
            </a:r>
          </a:p>
          <a:p>
            <a:r>
              <a:rPr lang="en-US" sz="2000" dirty="0"/>
              <a:t>She was not looking for Him alive, thought his body was stolen</a:t>
            </a:r>
          </a:p>
          <a:p>
            <a:r>
              <a:rPr lang="en-US" sz="2000" dirty="0"/>
              <a:t>‘Mary’</a:t>
            </a:r>
          </a:p>
          <a:p>
            <a:pPr lvl="1"/>
            <a:r>
              <a:rPr lang="en-US" sz="1800" dirty="0"/>
              <a:t>The Good Shepherd calls the sheep by name (10:3)</a:t>
            </a:r>
          </a:p>
          <a:p>
            <a:pPr lvl="1"/>
            <a:r>
              <a:rPr lang="en-US" sz="1800" dirty="0"/>
              <a:t>The sheep follow him because they know his voice (10:4)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2812078"/>
      </p:ext>
    </p:extLst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2098</Words>
  <Application>Microsoft Office PowerPoint</Application>
  <PresentationFormat>Widescreen</PresentationFormat>
  <Paragraphs>245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Organic</vt:lpstr>
      <vt:lpstr>Gospel of John</vt:lpstr>
      <vt:lpstr>Structure</vt:lpstr>
      <vt:lpstr>Jesus Predicts His Resurrection</vt:lpstr>
      <vt:lpstr>Jesus Predicts His Resurrection</vt:lpstr>
      <vt:lpstr>The Resurrection</vt:lpstr>
      <vt:lpstr>The Empty Tomb</vt:lpstr>
      <vt:lpstr>The Empty Tomb</vt:lpstr>
      <vt:lpstr>Mary Magdalene</vt:lpstr>
      <vt:lpstr>Mary Magdalene</vt:lpstr>
      <vt:lpstr>The Resurrected Jesus</vt:lpstr>
      <vt:lpstr>The Locked Room</vt:lpstr>
      <vt:lpstr>The Disciples</vt:lpstr>
      <vt:lpstr>Gift of the Holy Spirit</vt:lpstr>
      <vt:lpstr>Thomas, Doubter and Believer</vt:lpstr>
      <vt:lpstr>Future Disciples</vt:lpstr>
      <vt:lpstr>Small Group Questions</vt:lpstr>
      <vt:lpstr>The Church’s Mission</vt:lpstr>
      <vt:lpstr>The Church’s Mission</vt:lpstr>
      <vt:lpstr>The Church’s Mission</vt:lpstr>
      <vt:lpstr>Fed by Christ</vt:lpstr>
      <vt:lpstr>Jesus and Peter</vt:lpstr>
      <vt:lpstr>Appointing a Shepherd</vt:lpstr>
      <vt:lpstr>The Beloved Disciple</vt:lpstr>
      <vt:lpstr>Small Group Questions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 of John</dc:title>
  <dc:creator>Jennifer Sparrow</dc:creator>
  <cp:lastModifiedBy>Jennifer Sparrow</cp:lastModifiedBy>
  <cp:revision>310</cp:revision>
  <dcterms:modified xsi:type="dcterms:W3CDTF">2021-11-16T23:57:25Z</dcterms:modified>
</cp:coreProperties>
</file>