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30"/>
  </p:notesMasterIdLst>
  <p:sldIdLst>
    <p:sldId id="256" r:id="rId2"/>
    <p:sldId id="273" r:id="rId3"/>
    <p:sldId id="270" r:id="rId4"/>
    <p:sldId id="299" r:id="rId5"/>
    <p:sldId id="300" r:id="rId6"/>
    <p:sldId id="301" r:id="rId7"/>
    <p:sldId id="274" r:id="rId8"/>
    <p:sldId id="275" r:id="rId9"/>
    <p:sldId id="277" r:id="rId10"/>
    <p:sldId id="304" r:id="rId11"/>
    <p:sldId id="276" r:id="rId12"/>
    <p:sldId id="293" r:id="rId13"/>
    <p:sldId id="294" r:id="rId14"/>
    <p:sldId id="292" r:id="rId15"/>
    <p:sldId id="291" r:id="rId16"/>
    <p:sldId id="298" r:id="rId17"/>
    <p:sldId id="295" r:id="rId18"/>
    <p:sldId id="296" r:id="rId19"/>
    <p:sldId id="278" r:id="rId20"/>
    <p:sldId id="305" r:id="rId21"/>
    <p:sldId id="285" r:id="rId22"/>
    <p:sldId id="286" r:id="rId23"/>
    <p:sldId id="288" r:id="rId24"/>
    <p:sldId id="306" r:id="rId25"/>
    <p:sldId id="287" r:id="rId26"/>
    <p:sldId id="289" r:id="rId27"/>
    <p:sldId id="290" r:id="rId28"/>
    <p:sldId id="302"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946"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 name="Google Shape;1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2"/>
          <p:cNvGrpSpPr/>
          <p:nvPr/>
        </p:nvGrpSpPr>
        <p:grpSpPr>
          <a:xfrm>
            <a:off x="0" y="0"/>
            <a:ext cx="12188825" cy="6872226"/>
            <a:chOff x="0" y="0"/>
            <a:chExt cx="12188825" cy="6872226"/>
          </a:xfrm>
        </p:grpSpPr>
        <p:pic>
          <p:nvPicPr>
            <p:cNvPr id="18" name="Google Shape;18;p2" descr="HD-PanelTitle-V.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2"/>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 name="Google Shape;20;p2" descr="HDRibbonTitle-UniformTrim.png"/>
            <p:cNvPicPr preferRelativeResize="0"/>
            <p:nvPr/>
          </p:nvPicPr>
          <p:blipFill rotWithShape="1">
            <a:blip r:embed="rId3">
              <a:alphaModFix/>
            </a:blip>
            <a:srcRect l="2" r="47673"/>
            <a:stretch/>
          </p:blipFill>
          <p:spPr>
            <a:xfrm rot="5400000">
              <a:off x="5245268" y="530352"/>
              <a:ext cx="1673352" cy="612648"/>
            </a:xfrm>
            <a:prstGeom prst="rect">
              <a:avLst/>
            </a:prstGeom>
            <a:noFill/>
            <a:ln>
              <a:noFill/>
            </a:ln>
          </p:spPr>
        </p:pic>
        <p:pic>
          <p:nvPicPr>
            <p:cNvPr id="21" name="Google Shape;21;p2" descr="HDRibbonTitle-UniformTrim.png"/>
            <p:cNvPicPr preferRelativeResize="0"/>
            <p:nvPr/>
          </p:nvPicPr>
          <p:blipFill rotWithShape="1">
            <a:blip r:embed="rId3">
              <a:alphaModFix/>
            </a:blip>
            <a:srcRect r="48819"/>
            <a:stretch/>
          </p:blipFill>
          <p:spPr>
            <a:xfrm rot="5400000">
              <a:off x="5263556" y="5747514"/>
              <a:ext cx="1636776" cy="612648"/>
            </a:xfrm>
            <a:prstGeom prst="rect">
              <a:avLst/>
            </a:prstGeom>
            <a:noFill/>
            <a:ln>
              <a:noFill/>
            </a:ln>
          </p:spPr>
        </p:pic>
      </p:grpSp>
      <p:sp>
        <p:nvSpPr>
          <p:cNvPr id="22" name="Google Shape;22;p2"/>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262626"/>
              </a:buClr>
              <a:buSzPts val="5400"/>
              <a:buFont typeface="Arial"/>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a:endParaRPr/>
          </a:p>
        </p:txBody>
      </p:sp>
      <p:sp>
        <p:nvSpPr>
          <p:cNvPr id="24" name="Google Shape;24;p2"/>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2"/>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8" name="Google Shape;88;p11"/>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280"/>
              </a:spcBef>
              <a:spcAft>
                <a:spcPts val="0"/>
              </a:spcAft>
              <a:buSzPts val="1610"/>
              <a:buNone/>
              <a:defRPr sz="14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9" name="Google Shape;89;p1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12"/>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3200"/>
              <a:buFont typeface="Arial"/>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2"/>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95" name="Google Shape;95;p1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12"/>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Arial"/>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3"/>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400"/>
              </a:spcBef>
              <a:spcAft>
                <a:spcPts val="0"/>
              </a:spcAft>
              <a:buSzPts val="2300"/>
              <a:buFont typeface="Arial"/>
              <a:buNone/>
              <a:defRPr sz="2000"/>
            </a:lvl1pPr>
            <a:lvl2pPr marL="914400" lvl="1" indent="-228600" algn="l">
              <a:lnSpc>
                <a:spcPct val="100000"/>
              </a:lnSpc>
              <a:spcBef>
                <a:spcPts val="600"/>
              </a:spcBef>
              <a:spcAft>
                <a:spcPts val="0"/>
              </a:spcAft>
              <a:buSzPts val="2300"/>
              <a:buFont typeface="Arial"/>
              <a:buNone/>
              <a:defRPr/>
            </a:lvl2pPr>
            <a:lvl3pPr marL="1371600" lvl="2" indent="-228600" algn="l">
              <a:lnSpc>
                <a:spcPct val="100000"/>
              </a:lnSpc>
              <a:spcBef>
                <a:spcPts val="600"/>
              </a:spcBef>
              <a:spcAft>
                <a:spcPts val="0"/>
              </a:spcAft>
              <a:buSzPts val="2070"/>
              <a:buFont typeface="Arial"/>
              <a:buNone/>
              <a:defRPr/>
            </a:lvl3pPr>
            <a:lvl4pPr marL="1828800" lvl="3" indent="-228600" algn="l">
              <a:lnSpc>
                <a:spcPct val="100000"/>
              </a:lnSpc>
              <a:spcBef>
                <a:spcPts val="600"/>
              </a:spcBef>
              <a:spcAft>
                <a:spcPts val="0"/>
              </a:spcAft>
              <a:buSzPts val="1840"/>
              <a:buFont typeface="Arial"/>
              <a:buNone/>
              <a:defRPr/>
            </a:lvl4pPr>
            <a:lvl5pPr marL="2286000" lvl="4" indent="-228600" algn="l">
              <a:lnSpc>
                <a:spcPct val="100000"/>
              </a:lnSpc>
              <a:spcBef>
                <a:spcPts val="600"/>
              </a:spcBef>
              <a:spcAft>
                <a:spcPts val="0"/>
              </a:spcAft>
              <a:buSzPts val="1610"/>
              <a:buFont typeface="Arial"/>
              <a:buNone/>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02" name="Google Shape;102;p13"/>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03" name="Google Shape;103;p1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1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7" name="Google Shape;107;p13"/>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108" name="Google Shape;108;p13"/>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14"/>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262626"/>
              </a:buClr>
              <a:buSzPts val="3200"/>
              <a:buFont typeface="Arial"/>
              <a:buNone/>
              <a:defRPr sz="3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4"/>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2300"/>
              <a:buNone/>
              <a:defRPr sz="20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2" name="Google Shape;112;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200"/>
              <a:buFont typeface="Arial"/>
              <a:buNone/>
              <a:defRPr sz="32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5"/>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8" name="Google Shape;118;p15"/>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19" name="Google Shape;119;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 name="Google Shape;123;p15"/>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124" name="Google Shape;124;p15"/>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Arial"/>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6"/>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0"/>
              </a:spcBef>
              <a:spcAft>
                <a:spcPts val="0"/>
              </a:spcAft>
              <a:buSzPts val="3220"/>
              <a:buNone/>
              <a:defRPr sz="2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8" name="Google Shape;128;p16"/>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2070"/>
              <a:buNone/>
              <a:defRPr sz="18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129" name="Google Shape;129;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2" name="Google Shape;132;p16"/>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7"/>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36" name="Google Shape;136;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39" name="Google Shape;139;p1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18"/>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8"/>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143" name="Google Shape;143;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46" name="Google Shape;146;p18"/>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cxnSp>
        <p:nvCxnSpPr>
          <p:cNvPr id="29" name="Google Shape;29;p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32" name="Google Shape;32;p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4400"/>
              <a:buFont typeface="Arial"/>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80"/>
              </a:spcBef>
              <a:spcAft>
                <a:spcPts val="0"/>
              </a:spcAft>
              <a:buSzPts val="2760"/>
              <a:buNone/>
              <a:defRPr sz="2400">
                <a:solidFill>
                  <a:schemeClr val="dk1"/>
                </a:solidFill>
              </a:defRPr>
            </a:lvl1pPr>
            <a:lvl2pPr marL="914400" lvl="1" indent="-228600" algn="l">
              <a:lnSpc>
                <a:spcPct val="100000"/>
              </a:lnSpc>
              <a:spcBef>
                <a:spcPts val="600"/>
              </a:spcBef>
              <a:spcAft>
                <a:spcPts val="0"/>
              </a:spcAft>
              <a:buSzPts val="2070"/>
              <a:buNone/>
              <a:defRPr sz="1800">
                <a:solidFill>
                  <a:srgbClr val="888888"/>
                </a:solidFill>
              </a:defRPr>
            </a:lvl2pPr>
            <a:lvl3pPr marL="1371600" lvl="2" indent="-228600" algn="l">
              <a:lnSpc>
                <a:spcPct val="100000"/>
              </a:lnSpc>
              <a:spcBef>
                <a:spcPts val="600"/>
              </a:spcBef>
              <a:spcAft>
                <a:spcPts val="0"/>
              </a:spcAft>
              <a:buSzPts val="1840"/>
              <a:buNone/>
              <a:defRPr sz="1600">
                <a:solidFill>
                  <a:srgbClr val="888888"/>
                </a:solidFill>
              </a:defRPr>
            </a:lvl3pPr>
            <a:lvl4pPr marL="1828800" lvl="3" indent="-228600" algn="l">
              <a:lnSpc>
                <a:spcPct val="100000"/>
              </a:lnSpc>
              <a:spcBef>
                <a:spcPts val="600"/>
              </a:spcBef>
              <a:spcAft>
                <a:spcPts val="0"/>
              </a:spcAft>
              <a:buSzPts val="1610"/>
              <a:buNone/>
              <a:defRPr sz="1400">
                <a:solidFill>
                  <a:srgbClr val="888888"/>
                </a:solidFill>
              </a:defRPr>
            </a:lvl4pPr>
            <a:lvl5pPr marL="2286000" lvl="4" indent="-228600" algn="l">
              <a:lnSpc>
                <a:spcPct val="100000"/>
              </a:lnSpc>
              <a:spcBef>
                <a:spcPts val="600"/>
              </a:spcBef>
              <a:spcAft>
                <a:spcPts val="0"/>
              </a:spcAft>
              <a:buSzPts val="1610"/>
              <a:buNone/>
              <a:defRPr sz="1400">
                <a:solidFill>
                  <a:srgbClr val="888888"/>
                </a:solidFill>
              </a:defRPr>
            </a:lvl5pPr>
            <a:lvl6pPr marL="2743200" lvl="5" indent="-228600" algn="l">
              <a:lnSpc>
                <a:spcPct val="100000"/>
              </a:lnSpc>
              <a:spcBef>
                <a:spcPts val="600"/>
              </a:spcBef>
              <a:spcAft>
                <a:spcPts val="0"/>
              </a:spcAft>
              <a:buSzPts val="1610"/>
              <a:buNone/>
              <a:defRPr sz="1400">
                <a:solidFill>
                  <a:srgbClr val="888888"/>
                </a:solidFill>
              </a:defRPr>
            </a:lvl6pPr>
            <a:lvl7pPr marL="3200400" lvl="6" indent="-228600" algn="l">
              <a:lnSpc>
                <a:spcPct val="100000"/>
              </a:lnSpc>
              <a:spcBef>
                <a:spcPts val="600"/>
              </a:spcBef>
              <a:spcAft>
                <a:spcPts val="0"/>
              </a:spcAft>
              <a:buSzPts val="1610"/>
              <a:buNone/>
              <a:defRPr sz="1400">
                <a:solidFill>
                  <a:srgbClr val="888888"/>
                </a:solidFill>
              </a:defRPr>
            </a:lvl7pPr>
            <a:lvl8pPr marL="3657600" lvl="7" indent="-228600" algn="l">
              <a:lnSpc>
                <a:spcPct val="100000"/>
              </a:lnSpc>
              <a:spcBef>
                <a:spcPts val="600"/>
              </a:spcBef>
              <a:spcAft>
                <a:spcPts val="0"/>
              </a:spcAft>
              <a:buSzPts val="1610"/>
              <a:buNone/>
              <a:defRPr sz="1400">
                <a:solidFill>
                  <a:srgbClr val="888888"/>
                </a:solidFill>
              </a:defRPr>
            </a:lvl8pPr>
            <a:lvl9pPr marL="4114800" lvl="8" indent="-228600" algn="l">
              <a:lnSpc>
                <a:spcPct val="100000"/>
              </a:lnSpc>
              <a:spcBef>
                <a:spcPts val="600"/>
              </a:spcBef>
              <a:spcAft>
                <a:spcPts val="600"/>
              </a:spcAft>
              <a:buSzPts val="1610"/>
              <a:buNone/>
              <a:defRPr sz="1400">
                <a:solidFill>
                  <a:srgbClr val="888888"/>
                </a:solidFill>
              </a:defRPr>
            </a:lvl9pPr>
          </a:lstStyle>
          <a:p>
            <a:endParaRPr/>
          </a:p>
        </p:txBody>
      </p:sp>
      <p:sp>
        <p:nvSpPr>
          <p:cNvPr id="38" name="Google Shape;38;p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4"/>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5" name="Google Shape;45;p5"/>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46" name="Google Shape;46;p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49" name="Google Shape;49;p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3" name="Google Shape;53;p6"/>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4" name="Google Shape;54;p6"/>
          <p:cNvSpPr txBox="1">
            <a:spLocks noGrp="1"/>
          </p:cNvSpPr>
          <p:nvPr>
            <p:ph type="body" idx="3"/>
          </p:nvPr>
        </p:nvSpPr>
        <p:spPr>
          <a:xfrm>
            <a:off x="6180671"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560"/>
              </a:spcBef>
              <a:spcAft>
                <a:spcPts val="0"/>
              </a:spcAft>
              <a:buSzPts val="3220"/>
              <a:buNone/>
              <a:defRPr sz="2800" b="0">
                <a:solidFill>
                  <a:schemeClr val="accent1"/>
                </a:solidFill>
              </a:defRPr>
            </a:lvl1pPr>
            <a:lvl2pPr marL="914400" lvl="1" indent="-228600" algn="l">
              <a:lnSpc>
                <a:spcPct val="100000"/>
              </a:lnSpc>
              <a:spcBef>
                <a:spcPts val="600"/>
              </a:spcBef>
              <a:spcAft>
                <a:spcPts val="0"/>
              </a:spcAft>
              <a:buSzPts val="2300"/>
              <a:buNone/>
              <a:defRPr sz="2000" b="1"/>
            </a:lvl2pPr>
            <a:lvl3pPr marL="1371600" lvl="2" indent="-228600" algn="l">
              <a:lnSpc>
                <a:spcPct val="100000"/>
              </a:lnSpc>
              <a:spcBef>
                <a:spcPts val="600"/>
              </a:spcBef>
              <a:spcAft>
                <a:spcPts val="0"/>
              </a:spcAft>
              <a:buSzPts val="2070"/>
              <a:buNone/>
              <a:defRPr sz="1800" b="1"/>
            </a:lvl3pPr>
            <a:lvl4pPr marL="1828800" lvl="3" indent="-228600" algn="l">
              <a:lnSpc>
                <a:spcPct val="100000"/>
              </a:lnSpc>
              <a:spcBef>
                <a:spcPts val="600"/>
              </a:spcBef>
              <a:spcAft>
                <a:spcPts val="0"/>
              </a:spcAft>
              <a:buSzPts val="1840"/>
              <a:buNone/>
              <a:defRPr sz="1600" b="1"/>
            </a:lvl4pPr>
            <a:lvl5pPr marL="2286000" lvl="4" indent="-228600" algn="l">
              <a:lnSpc>
                <a:spcPct val="100000"/>
              </a:lnSpc>
              <a:spcBef>
                <a:spcPts val="600"/>
              </a:spcBef>
              <a:spcAft>
                <a:spcPts val="0"/>
              </a:spcAft>
              <a:buSzPts val="1840"/>
              <a:buNone/>
              <a:defRPr sz="1600" b="1"/>
            </a:lvl5pPr>
            <a:lvl6pPr marL="2743200" lvl="5" indent="-228600" algn="l">
              <a:lnSpc>
                <a:spcPct val="100000"/>
              </a:lnSpc>
              <a:spcBef>
                <a:spcPts val="600"/>
              </a:spcBef>
              <a:spcAft>
                <a:spcPts val="0"/>
              </a:spcAft>
              <a:buSzPts val="1840"/>
              <a:buNone/>
              <a:defRPr sz="1600" b="1"/>
            </a:lvl6pPr>
            <a:lvl7pPr marL="3200400" lvl="6" indent="-228600" algn="l">
              <a:lnSpc>
                <a:spcPct val="100000"/>
              </a:lnSpc>
              <a:spcBef>
                <a:spcPts val="600"/>
              </a:spcBef>
              <a:spcAft>
                <a:spcPts val="0"/>
              </a:spcAft>
              <a:buSzPts val="1840"/>
              <a:buNone/>
              <a:defRPr sz="1600" b="1"/>
            </a:lvl7pPr>
            <a:lvl8pPr marL="3657600" lvl="7" indent="-228600" algn="l">
              <a:lnSpc>
                <a:spcPct val="100000"/>
              </a:lnSpc>
              <a:spcBef>
                <a:spcPts val="600"/>
              </a:spcBef>
              <a:spcAft>
                <a:spcPts val="0"/>
              </a:spcAft>
              <a:buSzPts val="1840"/>
              <a:buNone/>
              <a:defRPr sz="1600" b="1"/>
            </a:lvl8pPr>
            <a:lvl9pPr marL="4114800" lvl="8" indent="-228600" algn="l">
              <a:lnSpc>
                <a:spcPct val="100000"/>
              </a:lnSpc>
              <a:spcBef>
                <a:spcPts val="600"/>
              </a:spcBef>
              <a:spcAft>
                <a:spcPts val="600"/>
              </a:spcAft>
              <a:buSzPts val="1840"/>
              <a:buNone/>
              <a:defRPr sz="1600" b="1"/>
            </a:lvl9pPr>
          </a:lstStyle>
          <a:p>
            <a:endParaRPr/>
          </a:p>
        </p:txBody>
      </p:sp>
      <p:sp>
        <p:nvSpPr>
          <p:cNvPr id="55" name="Google Shape;55;p6"/>
          <p:cNvSpPr txBox="1">
            <a:spLocks noGrp="1"/>
          </p:cNvSpPr>
          <p:nvPr>
            <p:ph type="body" idx="4"/>
          </p:nvPr>
        </p:nvSpPr>
        <p:spPr>
          <a:xfrm>
            <a:off x="6180671"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56" name="Google Shape;56;p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65" name="Google Shape;65;p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400"/>
              <a:buFont typeface="Arial"/>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lnSpc>
                <a:spcPct val="100000"/>
              </a:lnSpc>
              <a:spcBef>
                <a:spcPts val="360"/>
              </a:spcBef>
              <a:spcAft>
                <a:spcPts val="0"/>
              </a:spcAft>
              <a:buSzPts val="2070"/>
              <a:buChar char="•"/>
              <a:defRPr/>
            </a:lvl1pPr>
            <a:lvl2pPr marL="914400" lvl="1" indent="-360044" algn="l">
              <a:lnSpc>
                <a:spcPct val="100000"/>
              </a:lnSpc>
              <a:spcBef>
                <a:spcPts val="600"/>
              </a:spcBef>
              <a:spcAft>
                <a:spcPts val="0"/>
              </a:spcAft>
              <a:buSzPts val="2070"/>
              <a:buChar char="•"/>
              <a:defRPr/>
            </a:lvl2pPr>
            <a:lvl3pPr marL="1371600" lvl="2" indent="-360044" algn="l">
              <a:lnSpc>
                <a:spcPct val="100000"/>
              </a:lnSpc>
              <a:spcBef>
                <a:spcPts val="600"/>
              </a:spcBef>
              <a:spcAft>
                <a:spcPts val="0"/>
              </a:spcAft>
              <a:buSzPts val="2070"/>
              <a:buChar char="•"/>
              <a:defRPr/>
            </a:lvl3pPr>
            <a:lvl4pPr marL="1828800" lvl="3" indent="-360044" algn="l">
              <a:lnSpc>
                <a:spcPct val="100000"/>
              </a:lnSpc>
              <a:spcBef>
                <a:spcPts val="600"/>
              </a:spcBef>
              <a:spcAft>
                <a:spcPts val="0"/>
              </a:spcAft>
              <a:buSzPts val="2070"/>
              <a:buChar char="•"/>
              <a:defRPr/>
            </a:lvl4pPr>
            <a:lvl5pPr marL="2286000" lvl="4" indent="-360045" algn="l">
              <a:lnSpc>
                <a:spcPct val="100000"/>
              </a:lnSpc>
              <a:spcBef>
                <a:spcPts val="600"/>
              </a:spcBef>
              <a:spcAft>
                <a:spcPts val="0"/>
              </a:spcAft>
              <a:buSzPts val="2070"/>
              <a:buChar char="•"/>
              <a:defRPr/>
            </a:lvl5pPr>
            <a:lvl6pPr marL="2743200" lvl="5" indent="-360045" algn="l">
              <a:lnSpc>
                <a:spcPct val="100000"/>
              </a:lnSpc>
              <a:spcBef>
                <a:spcPts val="600"/>
              </a:spcBef>
              <a:spcAft>
                <a:spcPts val="0"/>
              </a:spcAft>
              <a:buSzPts val="2070"/>
              <a:buChar char="•"/>
              <a:defRPr/>
            </a:lvl6pPr>
            <a:lvl7pPr marL="3200400" lvl="6" indent="-360045" algn="l">
              <a:lnSpc>
                <a:spcPct val="100000"/>
              </a:lnSpc>
              <a:spcBef>
                <a:spcPts val="600"/>
              </a:spcBef>
              <a:spcAft>
                <a:spcPts val="0"/>
              </a:spcAft>
              <a:buSzPts val="2070"/>
              <a:buChar char="•"/>
              <a:defRPr/>
            </a:lvl7pPr>
            <a:lvl8pPr marL="3657600" lvl="7" indent="-360045" algn="l">
              <a:lnSpc>
                <a:spcPct val="100000"/>
              </a:lnSpc>
              <a:spcBef>
                <a:spcPts val="600"/>
              </a:spcBef>
              <a:spcAft>
                <a:spcPts val="0"/>
              </a:spcAft>
              <a:buSzPts val="2070"/>
              <a:buChar char="•"/>
              <a:defRPr/>
            </a:lvl8pPr>
            <a:lvl9pPr marL="4114800" lvl="8" indent="-360045" algn="l">
              <a:lnSpc>
                <a:spcPct val="100000"/>
              </a:lnSpc>
              <a:spcBef>
                <a:spcPts val="600"/>
              </a:spcBef>
              <a:spcAft>
                <a:spcPts val="600"/>
              </a:spcAft>
              <a:buSzPts val="2070"/>
              <a:buChar char="•"/>
              <a:defRPr/>
            </a:lvl9pPr>
          </a:lstStyle>
          <a:p>
            <a:endParaRPr/>
          </a:p>
        </p:txBody>
      </p:sp>
      <p:sp>
        <p:nvSpPr>
          <p:cNvPr id="73" name="Google Shape;73;p9"/>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840"/>
              <a:buNone/>
              <a:defRPr sz="16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74" name="Google Shape;74;p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9"/>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262626"/>
              </a:buClr>
              <a:buSzPts val="2800"/>
              <a:buFont typeface="Arial"/>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1" name="Google Shape;81;p10"/>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SzPts val="2070"/>
              <a:buNone/>
              <a:defRPr sz="1800"/>
            </a:lvl1pPr>
            <a:lvl2pPr marL="914400" lvl="1" indent="-228600" algn="l">
              <a:lnSpc>
                <a:spcPct val="100000"/>
              </a:lnSpc>
              <a:spcBef>
                <a:spcPts val="600"/>
              </a:spcBef>
              <a:spcAft>
                <a:spcPts val="0"/>
              </a:spcAft>
              <a:buSzPts val="1380"/>
              <a:buNone/>
              <a:defRPr sz="1200"/>
            </a:lvl2pPr>
            <a:lvl3pPr marL="1371600" lvl="2" indent="-228600" algn="l">
              <a:lnSpc>
                <a:spcPct val="100000"/>
              </a:lnSpc>
              <a:spcBef>
                <a:spcPts val="600"/>
              </a:spcBef>
              <a:spcAft>
                <a:spcPts val="0"/>
              </a:spcAft>
              <a:buSzPts val="1150"/>
              <a:buNone/>
              <a:defRPr sz="1000"/>
            </a:lvl3pPr>
            <a:lvl4pPr marL="1828800" lvl="3" indent="-228600" algn="l">
              <a:lnSpc>
                <a:spcPct val="100000"/>
              </a:lnSpc>
              <a:spcBef>
                <a:spcPts val="600"/>
              </a:spcBef>
              <a:spcAft>
                <a:spcPts val="0"/>
              </a:spcAft>
              <a:buSzPts val="1035"/>
              <a:buNone/>
              <a:defRPr sz="900"/>
            </a:lvl4pPr>
            <a:lvl5pPr marL="2286000" lvl="4" indent="-228600" algn="l">
              <a:lnSpc>
                <a:spcPct val="100000"/>
              </a:lnSpc>
              <a:spcBef>
                <a:spcPts val="600"/>
              </a:spcBef>
              <a:spcAft>
                <a:spcPts val="0"/>
              </a:spcAft>
              <a:buSzPts val="1035"/>
              <a:buNone/>
              <a:defRPr sz="900"/>
            </a:lvl5pPr>
            <a:lvl6pPr marL="2743200" lvl="5" indent="-228600" algn="l">
              <a:lnSpc>
                <a:spcPct val="100000"/>
              </a:lnSpc>
              <a:spcBef>
                <a:spcPts val="600"/>
              </a:spcBef>
              <a:spcAft>
                <a:spcPts val="0"/>
              </a:spcAft>
              <a:buSzPts val="1035"/>
              <a:buNone/>
              <a:defRPr sz="900"/>
            </a:lvl6pPr>
            <a:lvl7pPr marL="3200400" lvl="6" indent="-228600" algn="l">
              <a:lnSpc>
                <a:spcPct val="100000"/>
              </a:lnSpc>
              <a:spcBef>
                <a:spcPts val="600"/>
              </a:spcBef>
              <a:spcAft>
                <a:spcPts val="0"/>
              </a:spcAft>
              <a:buSzPts val="1035"/>
              <a:buNone/>
              <a:defRPr sz="900"/>
            </a:lvl7pPr>
            <a:lvl8pPr marL="3657600" lvl="7" indent="-228600" algn="l">
              <a:lnSpc>
                <a:spcPct val="100000"/>
              </a:lnSpc>
              <a:spcBef>
                <a:spcPts val="600"/>
              </a:spcBef>
              <a:spcAft>
                <a:spcPts val="0"/>
              </a:spcAft>
              <a:buSzPts val="1035"/>
              <a:buNone/>
              <a:defRPr sz="900"/>
            </a:lvl8pPr>
            <a:lvl9pPr marL="4114800" lvl="8" indent="-228600" algn="l">
              <a:lnSpc>
                <a:spcPct val="100000"/>
              </a:lnSpc>
              <a:spcBef>
                <a:spcPts val="600"/>
              </a:spcBef>
              <a:spcAft>
                <a:spcPts val="600"/>
              </a:spcAft>
              <a:buSzPts val="1035"/>
              <a:buNone/>
              <a:defRPr sz="900"/>
            </a:lvl9pPr>
          </a:lstStyle>
          <a:p>
            <a:endParaRPr/>
          </a:p>
        </p:txBody>
      </p:sp>
      <p:sp>
        <p:nvSpPr>
          <p:cNvPr id="82" name="Google Shape;82;p1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12188825" cy="6856214"/>
            <a:chOff x="0" y="0"/>
            <a:chExt cx="12188825" cy="6856214"/>
          </a:xfrm>
        </p:grpSpPr>
        <p:pic>
          <p:nvPicPr>
            <p:cNvPr id="7" name="Google Shape;7;p1" descr="HD-PanelContent-V.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1"/>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1" descr="HDRibbonContent-UniformTrim.png"/>
            <p:cNvPicPr preferRelativeResize="0"/>
            <p:nvPr/>
          </p:nvPicPr>
          <p:blipFill rotWithShape="1">
            <a:blip r:embed="rId21">
              <a:alphaModFix/>
            </a:blip>
            <a:srcRect r="5093"/>
            <a:stretch/>
          </p:blipFill>
          <p:spPr>
            <a:xfrm rot="5400000">
              <a:off x="5706471" y="76265"/>
              <a:ext cx="758952" cy="606425"/>
            </a:xfrm>
            <a:prstGeom prst="rect">
              <a:avLst/>
            </a:prstGeom>
            <a:noFill/>
            <a:ln>
              <a:noFill/>
            </a:ln>
          </p:spPr>
        </p:pic>
        <p:pic>
          <p:nvPicPr>
            <p:cNvPr id="10" name="Google Shape;10;p1" descr="HDRibbonContent-UniformTrim.png"/>
            <p:cNvPicPr preferRelativeResize="0"/>
            <p:nvPr/>
          </p:nvPicPr>
          <p:blipFill rotWithShape="1">
            <a:blip r:embed="rId21">
              <a:alphaModFix/>
            </a:blip>
            <a:srcRect r="5093"/>
            <a:stretch/>
          </p:blipFill>
          <p:spPr>
            <a:xfrm rot="5400000">
              <a:off x="5706470" y="6173526"/>
              <a:ext cx="758952" cy="606425"/>
            </a:xfrm>
            <a:prstGeom prst="rect">
              <a:avLst/>
            </a:prstGeom>
            <a:noFill/>
            <a:ln>
              <a:noFill/>
            </a:ln>
          </p:spPr>
        </p:pic>
      </p:grpSp>
      <p:sp>
        <p:nvSpPr>
          <p:cNvPr id="11" name="Google Shape;11;p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62626"/>
              </a:buClr>
              <a:buSzPts val="4400"/>
              <a:buFont typeface="Arial"/>
              <a:buNone/>
              <a:defRPr sz="44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lnSpc>
                <a:spcPct val="100000"/>
              </a:lnSpc>
              <a:spcBef>
                <a:spcPts val="480"/>
              </a:spcBef>
              <a:spcAft>
                <a:spcPts val="0"/>
              </a:spcAft>
              <a:buClr>
                <a:schemeClr val="accent1"/>
              </a:buClr>
              <a:buSzPts val="2760"/>
              <a:buFont typeface="Arial"/>
              <a:buChar char="•"/>
              <a:defRPr sz="2400" b="0" i="0" u="none" strike="noStrike" cap="none">
                <a:solidFill>
                  <a:srgbClr val="262626"/>
                </a:solidFill>
                <a:latin typeface="Arial"/>
                <a:ea typeface="Arial"/>
                <a:cs typeface="Arial"/>
                <a:sym typeface="Arial"/>
              </a:defRPr>
            </a:lvl1pPr>
            <a:lvl2pPr marL="914400" marR="0" lvl="1" indent="-374650" algn="l" rtl="0">
              <a:lnSpc>
                <a:spcPct val="100000"/>
              </a:lnSpc>
              <a:spcBef>
                <a:spcPts val="600"/>
              </a:spcBef>
              <a:spcAft>
                <a:spcPts val="0"/>
              </a:spcAft>
              <a:buClr>
                <a:schemeClr val="accent1"/>
              </a:buClr>
              <a:buSzPts val="2300"/>
              <a:buFont typeface="Arial"/>
              <a:buChar char="•"/>
              <a:defRPr sz="2000" b="0" i="0" u="none" strike="noStrike" cap="none">
                <a:solidFill>
                  <a:srgbClr val="262626"/>
                </a:solidFill>
                <a:latin typeface="Arial"/>
                <a:ea typeface="Arial"/>
                <a:cs typeface="Arial"/>
                <a:sym typeface="Arial"/>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Arial"/>
                <a:ea typeface="Arial"/>
                <a:cs typeface="Arial"/>
                <a:sym typeface="Arial"/>
              </a:defRPr>
            </a:lvl3pPr>
            <a:lvl4pPr marL="1828800" marR="0" lvl="3" indent="-345439" algn="l" rtl="0">
              <a:lnSpc>
                <a:spcPct val="100000"/>
              </a:lnSpc>
              <a:spcBef>
                <a:spcPts val="600"/>
              </a:spcBef>
              <a:spcAft>
                <a:spcPts val="0"/>
              </a:spcAft>
              <a:buClr>
                <a:schemeClr val="accent1"/>
              </a:buClr>
              <a:buSzPts val="1840"/>
              <a:buFont typeface="Arial"/>
              <a:buChar char="•"/>
              <a:defRPr sz="1600" b="0" i="0" u="none" strike="noStrike" cap="none">
                <a:solidFill>
                  <a:srgbClr val="262626"/>
                </a:solidFill>
                <a:latin typeface="Arial"/>
                <a:ea typeface="Arial"/>
                <a:cs typeface="Arial"/>
                <a:sym typeface="Arial"/>
              </a:defRPr>
            </a:lvl4pPr>
            <a:lvl5pPr marL="2286000" marR="0" lvl="4"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Arial"/>
                <a:ea typeface="Arial"/>
                <a:cs typeface="Arial"/>
                <a:sym typeface="Arial"/>
              </a:defRPr>
            </a:lvl5pPr>
            <a:lvl6pPr marL="2743200" marR="0" lvl="5"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Arial"/>
                <a:ea typeface="Arial"/>
                <a:cs typeface="Arial"/>
                <a:sym typeface="Arial"/>
              </a:defRPr>
            </a:lvl6pPr>
            <a:lvl7pPr marL="3200400" marR="0" lvl="6" indent="-330835"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Arial"/>
                <a:ea typeface="Arial"/>
                <a:cs typeface="Arial"/>
                <a:sym typeface="Arial"/>
              </a:defRPr>
            </a:lvl7pPr>
            <a:lvl8pPr marL="3657600" marR="0" lvl="7" indent="-330834" algn="l" rtl="0">
              <a:lnSpc>
                <a:spcPct val="100000"/>
              </a:lnSpc>
              <a:spcBef>
                <a:spcPts val="600"/>
              </a:spcBef>
              <a:spcAft>
                <a:spcPts val="0"/>
              </a:spcAft>
              <a:buClr>
                <a:schemeClr val="accent1"/>
              </a:buClr>
              <a:buSzPts val="1610"/>
              <a:buFont typeface="Arial"/>
              <a:buChar char="•"/>
              <a:defRPr sz="1400" b="0" i="0" u="none" strike="noStrike" cap="none">
                <a:solidFill>
                  <a:srgbClr val="262626"/>
                </a:solidFill>
                <a:latin typeface="Arial"/>
                <a:ea typeface="Arial"/>
                <a:cs typeface="Arial"/>
                <a:sym typeface="Arial"/>
              </a:defRPr>
            </a:lvl8pPr>
            <a:lvl9pPr marL="4114800" marR="0" lvl="8" indent="-330834" algn="l" rtl="0">
              <a:lnSpc>
                <a:spcPct val="100000"/>
              </a:lnSpc>
              <a:spcBef>
                <a:spcPts val="600"/>
              </a:spcBef>
              <a:spcAft>
                <a:spcPts val="600"/>
              </a:spcAft>
              <a:buClr>
                <a:schemeClr val="accent1"/>
              </a:buClr>
              <a:buSzPts val="1610"/>
              <a:buFont typeface="Arial"/>
              <a:buChar char="•"/>
              <a:defRPr sz="1400" b="0" i="0" u="none" strike="noStrike" cap="none">
                <a:solidFill>
                  <a:srgbClr val="262626"/>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9"/>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262626"/>
              </a:buClr>
              <a:buSzPts val="5400"/>
              <a:buFont typeface="Arial"/>
              <a:buNone/>
            </a:pPr>
            <a:r>
              <a:rPr lang="en-US"/>
              <a:t>Gospel of John</a:t>
            </a:r>
            <a:endParaRPr/>
          </a:p>
        </p:txBody>
      </p:sp>
      <p:sp>
        <p:nvSpPr>
          <p:cNvPr id="152" name="Google Shape;152;p19"/>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15"/>
              <a:buNone/>
            </a:pPr>
            <a:r>
              <a:rPr lang="en-US" dirty="0"/>
              <a:t>The Book of Glory Begins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C3670-FFA5-4F6A-A6A7-307BC1B690BE}"/>
              </a:ext>
            </a:extLst>
          </p:cNvPr>
          <p:cNvSpPr>
            <a:spLocks noGrp="1"/>
          </p:cNvSpPr>
          <p:nvPr>
            <p:ph type="title"/>
          </p:nvPr>
        </p:nvSpPr>
        <p:spPr/>
        <p:txBody>
          <a:bodyPr/>
          <a:lstStyle/>
          <a:p>
            <a:r>
              <a:rPr lang="en-US" dirty="0"/>
              <a:t>A New Commandment</a:t>
            </a:r>
          </a:p>
        </p:txBody>
      </p:sp>
      <p:sp>
        <p:nvSpPr>
          <p:cNvPr id="3" name="Text Placeholder 2">
            <a:extLst>
              <a:ext uri="{FF2B5EF4-FFF2-40B4-BE49-F238E27FC236}">
                <a16:creationId xmlns:a16="http://schemas.microsoft.com/office/drawing/2014/main" id="{C6B05453-893B-4EFE-8CB0-D007361EDE0F}"/>
              </a:ext>
            </a:extLst>
          </p:cNvPr>
          <p:cNvSpPr>
            <a:spLocks noGrp="1"/>
          </p:cNvSpPr>
          <p:nvPr>
            <p:ph type="body" idx="1"/>
          </p:nvPr>
        </p:nvSpPr>
        <p:spPr>
          <a:xfrm>
            <a:off x="1295401" y="2399323"/>
            <a:ext cx="9601196" cy="3712308"/>
          </a:xfrm>
        </p:spPr>
        <p:txBody>
          <a:bodyPr>
            <a:normAutofit/>
          </a:bodyPr>
          <a:lstStyle/>
          <a:p>
            <a:pPr marL="97155" indent="0">
              <a:buNone/>
            </a:pPr>
            <a:r>
              <a:rPr lang="en-US" dirty="0"/>
              <a:t>“I give you a new commandment, that you love one another. Just as I have loved you, you also should love one another. By this everyone will know that you are my disciples, if you have love for one another.”</a:t>
            </a:r>
          </a:p>
          <a:p>
            <a:pPr lvl="1"/>
            <a:r>
              <a:rPr lang="en-US" dirty="0"/>
              <a:t>Love is a new life within us</a:t>
            </a:r>
          </a:p>
          <a:p>
            <a:pPr lvl="1"/>
            <a:r>
              <a:rPr lang="en-US" dirty="0"/>
              <a:t>Agape – a love that is donated, generously (freely gifted)</a:t>
            </a:r>
          </a:p>
          <a:p>
            <a:pPr lvl="1"/>
            <a:r>
              <a:rPr lang="en-US" dirty="0"/>
              <a:t>Love to the end (completely, eternally)</a:t>
            </a:r>
          </a:p>
          <a:p>
            <a:pPr marL="97155" indent="0">
              <a:buNone/>
            </a:pPr>
            <a:endParaRPr lang="en-US" dirty="0"/>
          </a:p>
          <a:p>
            <a:pPr marL="97155" indent="0">
              <a:buNone/>
            </a:pPr>
            <a:r>
              <a:rPr lang="en-US" dirty="0"/>
              <a:t>He loved us first, invites us to love one another</a:t>
            </a:r>
          </a:p>
          <a:p>
            <a:pPr lvl="1"/>
            <a:r>
              <a:rPr lang="en-US" dirty="0"/>
              <a:t>Through service – gift of self – identifies us as disciples</a:t>
            </a:r>
          </a:p>
          <a:p>
            <a:pPr marL="1011556" lvl="2" indent="0">
              <a:buNone/>
            </a:pPr>
            <a:endParaRPr lang="en-US" dirty="0"/>
          </a:p>
        </p:txBody>
      </p:sp>
    </p:spTree>
    <p:extLst>
      <p:ext uri="{BB962C8B-B14F-4D97-AF65-F5344CB8AC3E}">
        <p14:creationId xmlns:p14="http://schemas.microsoft.com/office/powerpoint/2010/main" val="111659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29D-59D6-455C-9C45-2B28BA5DE501}"/>
              </a:ext>
            </a:extLst>
          </p:cNvPr>
          <p:cNvSpPr>
            <a:spLocks noGrp="1"/>
          </p:cNvSpPr>
          <p:nvPr>
            <p:ph type="title"/>
          </p:nvPr>
        </p:nvSpPr>
        <p:spPr/>
        <p:txBody>
          <a:bodyPr/>
          <a:lstStyle/>
          <a:p>
            <a:r>
              <a:rPr lang="en-US" dirty="0"/>
              <a:t>The Farewell Discourse (Ch. 14)</a:t>
            </a:r>
          </a:p>
        </p:txBody>
      </p:sp>
      <p:sp>
        <p:nvSpPr>
          <p:cNvPr id="3" name="Text Placeholder 2">
            <a:extLst>
              <a:ext uri="{FF2B5EF4-FFF2-40B4-BE49-F238E27FC236}">
                <a16:creationId xmlns:a16="http://schemas.microsoft.com/office/drawing/2014/main" id="{A524316E-86D2-4C08-A891-C2E366909F2D}"/>
              </a:ext>
            </a:extLst>
          </p:cNvPr>
          <p:cNvSpPr>
            <a:spLocks noGrp="1"/>
          </p:cNvSpPr>
          <p:nvPr>
            <p:ph type="body" idx="1"/>
          </p:nvPr>
        </p:nvSpPr>
        <p:spPr>
          <a:xfrm>
            <a:off x="1295401" y="2556932"/>
            <a:ext cx="9601196" cy="3539068"/>
          </a:xfrm>
        </p:spPr>
        <p:txBody>
          <a:bodyPr>
            <a:normAutofit lnSpcReduction="10000"/>
          </a:bodyPr>
          <a:lstStyle/>
          <a:p>
            <a:pPr marL="97155" indent="0">
              <a:buNone/>
            </a:pPr>
            <a:r>
              <a:rPr lang="en-US" dirty="0"/>
              <a:t>Jesus had just predicted Peter’s denial &amp; Judas has gone</a:t>
            </a:r>
          </a:p>
          <a:p>
            <a:r>
              <a:rPr lang="en-US" dirty="0"/>
              <a:t>Anxiety about Jesus’ departure, </a:t>
            </a:r>
            <a:r>
              <a:rPr lang="en-US" i="1" dirty="0"/>
              <a:t>everyone</a:t>
            </a:r>
            <a:r>
              <a:rPr lang="en-US" dirty="0"/>
              <a:t> was ‘troubled’</a:t>
            </a:r>
          </a:p>
          <a:p>
            <a:r>
              <a:rPr lang="en-US" dirty="0"/>
              <a:t>Jesus calls them to faith</a:t>
            </a:r>
          </a:p>
          <a:p>
            <a:pPr lvl="1"/>
            <a:r>
              <a:rPr lang="en-US" dirty="0"/>
              <a:t>“Do not let your hearts be troubled” - Encouragement</a:t>
            </a:r>
          </a:p>
          <a:p>
            <a:pPr lvl="1"/>
            <a:r>
              <a:rPr lang="en-US" dirty="0"/>
              <a:t>Do not be afraid of what is coming</a:t>
            </a:r>
          </a:p>
          <a:p>
            <a:pPr lvl="1"/>
            <a:r>
              <a:rPr lang="en-US" dirty="0"/>
              <a:t>They should be anchored in their faith</a:t>
            </a:r>
          </a:p>
          <a:p>
            <a:pPr lvl="2"/>
            <a:r>
              <a:rPr lang="en-US" dirty="0"/>
              <a:t>Belief in God – both the Father and in Jesus</a:t>
            </a:r>
          </a:p>
          <a:p>
            <a:pPr lvl="1"/>
            <a:r>
              <a:rPr lang="en-US" dirty="0"/>
              <a:t>What will the future look like, hardships</a:t>
            </a:r>
          </a:p>
          <a:p>
            <a:r>
              <a:rPr lang="en-US" dirty="0"/>
              <a:t>Jesus was definitely leaving – the Hour has come</a:t>
            </a:r>
          </a:p>
          <a:p>
            <a:pPr lvl="1"/>
            <a:endParaRPr lang="en-US" dirty="0"/>
          </a:p>
          <a:p>
            <a:endParaRPr lang="en-US" dirty="0"/>
          </a:p>
        </p:txBody>
      </p:sp>
    </p:spTree>
    <p:extLst>
      <p:ext uri="{BB962C8B-B14F-4D97-AF65-F5344CB8AC3E}">
        <p14:creationId xmlns:p14="http://schemas.microsoft.com/office/powerpoint/2010/main" val="2522161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29D-59D6-455C-9C45-2B28BA5DE501}"/>
              </a:ext>
            </a:extLst>
          </p:cNvPr>
          <p:cNvSpPr>
            <a:spLocks noGrp="1"/>
          </p:cNvSpPr>
          <p:nvPr>
            <p:ph type="title"/>
          </p:nvPr>
        </p:nvSpPr>
        <p:spPr/>
        <p:txBody>
          <a:bodyPr/>
          <a:lstStyle/>
          <a:p>
            <a:r>
              <a:rPr lang="en-US" dirty="0"/>
              <a:t>Warnings and Encouragement</a:t>
            </a:r>
          </a:p>
        </p:txBody>
      </p:sp>
      <p:sp>
        <p:nvSpPr>
          <p:cNvPr id="3" name="Text Placeholder 2">
            <a:extLst>
              <a:ext uri="{FF2B5EF4-FFF2-40B4-BE49-F238E27FC236}">
                <a16:creationId xmlns:a16="http://schemas.microsoft.com/office/drawing/2014/main" id="{A524316E-86D2-4C08-A891-C2E366909F2D}"/>
              </a:ext>
            </a:extLst>
          </p:cNvPr>
          <p:cNvSpPr>
            <a:spLocks noGrp="1"/>
          </p:cNvSpPr>
          <p:nvPr>
            <p:ph type="body" idx="1"/>
          </p:nvPr>
        </p:nvSpPr>
        <p:spPr>
          <a:xfrm>
            <a:off x="1295401" y="2422769"/>
            <a:ext cx="9601196" cy="3761899"/>
          </a:xfrm>
        </p:spPr>
        <p:txBody>
          <a:bodyPr/>
          <a:lstStyle/>
          <a:p>
            <a:pPr marL="97155" indent="0">
              <a:buNone/>
            </a:pPr>
            <a:r>
              <a:rPr lang="en-US" dirty="0"/>
              <a:t>Warning and Encouragement swing like a pendulum  </a:t>
            </a:r>
          </a:p>
          <a:p>
            <a:r>
              <a:rPr lang="en-US" dirty="0"/>
              <a:t>Many rooms in the Father’s house</a:t>
            </a:r>
          </a:p>
          <a:p>
            <a:pPr lvl="1"/>
            <a:r>
              <a:rPr lang="en-US" dirty="0"/>
              <a:t>PS 65:4</a:t>
            </a:r>
          </a:p>
          <a:p>
            <a:pPr lvl="1"/>
            <a:r>
              <a:rPr lang="en-US" dirty="0"/>
              <a:t>“Happy are those whom you choose and bring near</a:t>
            </a:r>
            <a:br>
              <a:rPr lang="en-US" dirty="0"/>
            </a:br>
            <a:r>
              <a:rPr lang="en-US" dirty="0"/>
              <a:t>    to live in your courts.</a:t>
            </a:r>
            <a:br>
              <a:rPr lang="en-US" dirty="0"/>
            </a:br>
            <a:r>
              <a:rPr lang="en-US" dirty="0"/>
              <a:t>We shall be satisfied with the goodness of your house,</a:t>
            </a:r>
            <a:br>
              <a:rPr lang="en-US" dirty="0"/>
            </a:br>
            <a:r>
              <a:rPr lang="en-US" dirty="0"/>
              <a:t>    your holy temple.”</a:t>
            </a:r>
          </a:p>
          <a:p>
            <a:pPr lvl="1"/>
            <a:r>
              <a:rPr lang="en-US" dirty="0"/>
              <a:t>The Father’s house is our final destination – but how do we get there?</a:t>
            </a:r>
          </a:p>
          <a:p>
            <a:pPr marL="554356" lvl="1" indent="0" algn="ctr">
              <a:buNone/>
            </a:pPr>
            <a:r>
              <a:rPr lang="en-US" b="1" dirty="0"/>
              <a:t>Jesus Is the Way – </a:t>
            </a:r>
            <a:r>
              <a:rPr lang="en-US" b="1" i="1" dirty="0"/>
              <a:t>He</a:t>
            </a:r>
            <a:r>
              <a:rPr lang="en-US" b="1" dirty="0"/>
              <a:t> takes us there Himself</a:t>
            </a:r>
          </a:p>
        </p:txBody>
      </p:sp>
    </p:spTree>
    <p:extLst>
      <p:ext uri="{BB962C8B-B14F-4D97-AF65-F5344CB8AC3E}">
        <p14:creationId xmlns:p14="http://schemas.microsoft.com/office/powerpoint/2010/main" val="89495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29D-59D6-455C-9C45-2B28BA5DE501}"/>
              </a:ext>
            </a:extLst>
          </p:cNvPr>
          <p:cNvSpPr>
            <a:spLocks noGrp="1"/>
          </p:cNvSpPr>
          <p:nvPr>
            <p:ph type="title"/>
          </p:nvPr>
        </p:nvSpPr>
        <p:spPr/>
        <p:txBody>
          <a:bodyPr/>
          <a:lstStyle/>
          <a:p>
            <a:r>
              <a:rPr lang="en-US" dirty="0"/>
              <a:t>Preparing a Place for You</a:t>
            </a:r>
          </a:p>
        </p:txBody>
      </p:sp>
      <p:sp>
        <p:nvSpPr>
          <p:cNvPr id="3" name="Text Placeholder 2">
            <a:extLst>
              <a:ext uri="{FF2B5EF4-FFF2-40B4-BE49-F238E27FC236}">
                <a16:creationId xmlns:a16="http://schemas.microsoft.com/office/drawing/2014/main" id="{A524316E-86D2-4C08-A891-C2E366909F2D}"/>
              </a:ext>
            </a:extLst>
          </p:cNvPr>
          <p:cNvSpPr>
            <a:spLocks noGrp="1"/>
          </p:cNvSpPr>
          <p:nvPr>
            <p:ph type="body" idx="1"/>
          </p:nvPr>
        </p:nvSpPr>
        <p:spPr>
          <a:xfrm>
            <a:off x="1295401" y="2556931"/>
            <a:ext cx="9601196" cy="3627737"/>
          </a:xfrm>
        </p:spPr>
        <p:txBody>
          <a:bodyPr>
            <a:normAutofit/>
          </a:bodyPr>
          <a:lstStyle/>
          <a:p>
            <a:pPr marL="97155" indent="0">
              <a:buNone/>
            </a:pPr>
            <a:r>
              <a:rPr lang="en-US" dirty="0"/>
              <a:t>It’s about the Journey. And the Destination! It’s both.</a:t>
            </a:r>
          </a:p>
          <a:p>
            <a:r>
              <a:rPr lang="en-US" dirty="0"/>
              <a:t>The destination is union with God - The journey is with Christ</a:t>
            </a:r>
          </a:p>
          <a:p>
            <a:pPr lvl="1"/>
            <a:r>
              <a:rPr lang="en-US" dirty="0"/>
              <a:t>He shows the way and He walks the way with us</a:t>
            </a:r>
          </a:p>
          <a:p>
            <a:pPr lvl="1"/>
            <a:r>
              <a:rPr lang="en-US" dirty="0"/>
              <a:t>The journey and the destination cannot be separated </a:t>
            </a:r>
          </a:p>
          <a:p>
            <a:endParaRPr lang="en-US" dirty="0"/>
          </a:p>
          <a:p>
            <a:r>
              <a:rPr lang="en-US" dirty="0"/>
              <a:t>Preparing a place for you</a:t>
            </a:r>
          </a:p>
          <a:p>
            <a:pPr lvl="1"/>
            <a:r>
              <a:rPr lang="en-US" dirty="0"/>
              <a:t>Through His passion death and resurrection</a:t>
            </a:r>
          </a:p>
          <a:p>
            <a:pPr lvl="1"/>
            <a:r>
              <a:rPr lang="en-US" dirty="0"/>
              <a:t>Set free from corruption (sin/death) which separates us from God</a:t>
            </a:r>
          </a:p>
          <a:p>
            <a:endParaRPr lang="en-US" dirty="0"/>
          </a:p>
        </p:txBody>
      </p:sp>
    </p:spTree>
    <p:extLst>
      <p:ext uri="{BB962C8B-B14F-4D97-AF65-F5344CB8AC3E}">
        <p14:creationId xmlns:p14="http://schemas.microsoft.com/office/powerpoint/2010/main" val="159923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29D-59D6-455C-9C45-2B28BA5DE501}"/>
              </a:ext>
            </a:extLst>
          </p:cNvPr>
          <p:cNvSpPr>
            <a:spLocks noGrp="1"/>
          </p:cNvSpPr>
          <p:nvPr>
            <p:ph type="title"/>
          </p:nvPr>
        </p:nvSpPr>
        <p:spPr/>
        <p:txBody>
          <a:bodyPr/>
          <a:lstStyle/>
          <a:p>
            <a:r>
              <a:rPr lang="en-US" dirty="0"/>
              <a:t>Troubled</a:t>
            </a:r>
          </a:p>
        </p:txBody>
      </p:sp>
      <p:sp>
        <p:nvSpPr>
          <p:cNvPr id="3" name="Text Placeholder 2">
            <a:extLst>
              <a:ext uri="{FF2B5EF4-FFF2-40B4-BE49-F238E27FC236}">
                <a16:creationId xmlns:a16="http://schemas.microsoft.com/office/drawing/2014/main" id="{A524316E-86D2-4C08-A891-C2E366909F2D}"/>
              </a:ext>
            </a:extLst>
          </p:cNvPr>
          <p:cNvSpPr>
            <a:spLocks noGrp="1"/>
          </p:cNvSpPr>
          <p:nvPr>
            <p:ph type="body" idx="1"/>
          </p:nvPr>
        </p:nvSpPr>
        <p:spPr>
          <a:xfrm>
            <a:off x="1295401" y="2556931"/>
            <a:ext cx="9601196" cy="3627737"/>
          </a:xfrm>
        </p:spPr>
        <p:txBody>
          <a:bodyPr/>
          <a:lstStyle/>
          <a:p>
            <a:r>
              <a:rPr lang="en-US" dirty="0"/>
              <a:t>Thinking about the betrayal and Peter’s denial</a:t>
            </a:r>
          </a:p>
          <a:p>
            <a:pPr lvl="1"/>
            <a:r>
              <a:rPr lang="en-US" dirty="0"/>
              <a:t>Jesus was predicting terrible things – that would come to pass</a:t>
            </a:r>
          </a:p>
          <a:p>
            <a:r>
              <a:rPr lang="en-US" dirty="0"/>
              <a:t>Jesus was also troubled (by the betrayal as well as via </a:t>
            </a:r>
            <a:r>
              <a:rPr lang="en-US" dirty="0" err="1"/>
              <a:t>crucis</a:t>
            </a:r>
            <a:r>
              <a:rPr lang="en-US" dirty="0"/>
              <a:t>)</a:t>
            </a:r>
          </a:p>
          <a:p>
            <a:pPr lvl="1"/>
            <a:r>
              <a:rPr lang="en-US" dirty="0"/>
              <a:t>They were far from understanding God’s will </a:t>
            </a:r>
          </a:p>
          <a:p>
            <a:pPr lvl="1"/>
            <a:r>
              <a:rPr lang="en-US" dirty="0"/>
              <a:t>The Hour had arrived – He needed to die to bridge the gap</a:t>
            </a:r>
          </a:p>
          <a:p>
            <a:pPr lvl="1"/>
            <a:r>
              <a:rPr lang="en-US" dirty="0"/>
              <a:t>They need space to grieve </a:t>
            </a:r>
          </a:p>
          <a:p>
            <a:pPr lvl="2"/>
            <a:r>
              <a:rPr lang="en-US" dirty="0"/>
              <a:t>For a greater depth of faith rather than bitterness</a:t>
            </a:r>
          </a:p>
          <a:p>
            <a:pPr lvl="2"/>
            <a:r>
              <a:rPr lang="en-US" dirty="0"/>
              <a:t>Leads to salvation </a:t>
            </a:r>
          </a:p>
        </p:txBody>
      </p:sp>
    </p:spTree>
    <p:extLst>
      <p:ext uri="{BB962C8B-B14F-4D97-AF65-F5344CB8AC3E}">
        <p14:creationId xmlns:p14="http://schemas.microsoft.com/office/powerpoint/2010/main" val="1243724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29D-59D6-455C-9C45-2B28BA5DE501}"/>
              </a:ext>
            </a:extLst>
          </p:cNvPr>
          <p:cNvSpPr>
            <a:spLocks noGrp="1"/>
          </p:cNvSpPr>
          <p:nvPr>
            <p:ph type="title"/>
          </p:nvPr>
        </p:nvSpPr>
        <p:spPr/>
        <p:txBody>
          <a:bodyPr/>
          <a:lstStyle/>
          <a:p>
            <a:r>
              <a:rPr lang="en-US" dirty="0"/>
              <a:t>Disciples Still Asking…</a:t>
            </a:r>
          </a:p>
        </p:txBody>
      </p:sp>
      <p:sp>
        <p:nvSpPr>
          <p:cNvPr id="3" name="Text Placeholder 2">
            <a:extLst>
              <a:ext uri="{FF2B5EF4-FFF2-40B4-BE49-F238E27FC236}">
                <a16:creationId xmlns:a16="http://schemas.microsoft.com/office/drawing/2014/main" id="{A524316E-86D2-4C08-A891-C2E366909F2D}"/>
              </a:ext>
            </a:extLst>
          </p:cNvPr>
          <p:cNvSpPr>
            <a:spLocks noGrp="1"/>
          </p:cNvSpPr>
          <p:nvPr>
            <p:ph type="body" idx="1"/>
          </p:nvPr>
        </p:nvSpPr>
        <p:spPr>
          <a:xfrm>
            <a:off x="1295401" y="2399323"/>
            <a:ext cx="9601196" cy="3813907"/>
          </a:xfrm>
        </p:spPr>
        <p:txBody>
          <a:bodyPr>
            <a:normAutofit fontScale="92500"/>
          </a:bodyPr>
          <a:lstStyle/>
          <a:p>
            <a:pPr marL="97155" indent="0">
              <a:buNone/>
            </a:pPr>
            <a:r>
              <a:rPr lang="en-US" sz="2000" dirty="0"/>
              <a:t>Thomas</a:t>
            </a:r>
            <a:r>
              <a:rPr lang="en-US" dirty="0"/>
              <a:t> – </a:t>
            </a:r>
            <a:r>
              <a:rPr lang="en-US" sz="2000" dirty="0"/>
              <a:t>“Lord, we do not know where you are going. How can we know the way?”</a:t>
            </a:r>
          </a:p>
          <a:p>
            <a:pPr marL="97155" indent="0" algn="ctr">
              <a:buNone/>
            </a:pPr>
            <a:r>
              <a:rPr lang="en-US" i="1" dirty="0"/>
              <a:t>I am the way and the truth and life. No one comes to the Father except through me.</a:t>
            </a:r>
            <a:r>
              <a:rPr lang="en-US" b="1" i="1" baseline="30000" dirty="0"/>
              <a:t> </a:t>
            </a:r>
            <a:r>
              <a:rPr lang="en-US" i="1" dirty="0"/>
              <a:t>If you know me, you will know my Father also. From now on you do know him and have seen him.”</a:t>
            </a:r>
          </a:p>
          <a:p>
            <a:pPr marL="97155" indent="0" algn="ctr">
              <a:buNone/>
            </a:pPr>
            <a:endParaRPr lang="en-US" i="1" dirty="0"/>
          </a:p>
          <a:p>
            <a:pPr marL="97155" indent="0">
              <a:buNone/>
            </a:pPr>
            <a:r>
              <a:rPr lang="en-US" sz="2000" dirty="0"/>
              <a:t>Philip sticks his foot in his mouth: “Show us the Father”</a:t>
            </a:r>
          </a:p>
          <a:p>
            <a:pPr lvl="1"/>
            <a:r>
              <a:rPr lang="en-US" dirty="0"/>
              <a:t>“Whoever has seen Me has seen The Father”</a:t>
            </a:r>
          </a:p>
          <a:p>
            <a:pPr lvl="1"/>
            <a:r>
              <a:rPr lang="en-US" dirty="0"/>
              <a:t>“Believe in Me”</a:t>
            </a:r>
          </a:p>
          <a:p>
            <a:pPr lvl="1"/>
            <a:r>
              <a:rPr lang="en-US" dirty="0"/>
              <a:t>The promise of the Holy Spirit, The Comforter, The Advocate </a:t>
            </a:r>
          </a:p>
          <a:p>
            <a:pPr lvl="1"/>
            <a:r>
              <a:rPr lang="en-US" dirty="0"/>
              <a:t>The Holy Spirit will help them keep this new commandment</a:t>
            </a:r>
          </a:p>
          <a:p>
            <a:endParaRPr lang="en-US" dirty="0"/>
          </a:p>
        </p:txBody>
      </p:sp>
    </p:spTree>
    <p:extLst>
      <p:ext uri="{BB962C8B-B14F-4D97-AF65-F5344CB8AC3E}">
        <p14:creationId xmlns:p14="http://schemas.microsoft.com/office/powerpoint/2010/main" val="269724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5E77-1F06-46B5-A19F-577E2693FC36}"/>
              </a:ext>
            </a:extLst>
          </p:cNvPr>
          <p:cNvSpPr>
            <a:spLocks noGrp="1"/>
          </p:cNvSpPr>
          <p:nvPr>
            <p:ph type="title"/>
          </p:nvPr>
        </p:nvSpPr>
        <p:spPr/>
        <p:txBody>
          <a:bodyPr/>
          <a:lstStyle/>
          <a:p>
            <a:r>
              <a:rPr lang="en-US" dirty="0"/>
              <a:t>Small Group</a:t>
            </a:r>
          </a:p>
        </p:txBody>
      </p:sp>
      <p:sp>
        <p:nvSpPr>
          <p:cNvPr id="3" name="Text Placeholder 2">
            <a:extLst>
              <a:ext uri="{FF2B5EF4-FFF2-40B4-BE49-F238E27FC236}">
                <a16:creationId xmlns:a16="http://schemas.microsoft.com/office/drawing/2014/main" id="{E8929BB1-7048-496F-914D-94F2A4131246}"/>
              </a:ext>
            </a:extLst>
          </p:cNvPr>
          <p:cNvSpPr>
            <a:spLocks noGrp="1"/>
          </p:cNvSpPr>
          <p:nvPr>
            <p:ph type="body" idx="1"/>
          </p:nvPr>
        </p:nvSpPr>
        <p:spPr>
          <a:xfrm>
            <a:off x="1295401" y="2438401"/>
            <a:ext cx="9601196" cy="3696676"/>
          </a:xfrm>
        </p:spPr>
        <p:txBody>
          <a:bodyPr>
            <a:normAutofit lnSpcReduction="10000"/>
          </a:bodyPr>
          <a:lstStyle/>
          <a:p>
            <a:pPr>
              <a:spcBef>
                <a:spcPts val="600"/>
              </a:spcBef>
              <a:spcAft>
                <a:spcPts val="600"/>
              </a:spcAft>
            </a:pPr>
            <a:r>
              <a:rPr lang="en-US" sz="2000" dirty="0"/>
              <a:t>What is “Glory” according to the Gospel of John? Is it different from the </a:t>
            </a:r>
            <a:r>
              <a:rPr lang="en-US" sz="2000" dirty="0" err="1"/>
              <a:t>gloria</a:t>
            </a:r>
            <a:r>
              <a:rPr lang="en-US" sz="2000" dirty="0"/>
              <a:t> we sing on Sunday?</a:t>
            </a:r>
          </a:p>
          <a:p>
            <a:pPr>
              <a:spcBef>
                <a:spcPts val="600"/>
              </a:spcBef>
              <a:spcAft>
                <a:spcPts val="600"/>
              </a:spcAft>
            </a:pPr>
            <a:endParaRPr lang="en-US" sz="2000" dirty="0"/>
          </a:p>
          <a:p>
            <a:pPr>
              <a:spcBef>
                <a:spcPts val="600"/>
              </a:spcBef>
              <a:spcAft>
                <a:spcPts val="600"/>
              </a:spcAft>
            </a:pPr>
            <a:r>
              <a:rPr lang="en-US" sz="2000" dirty="0"/>
              <a:t>What did Jesus mean by “Do Not Let Your Hearts be Troubled”? Was he not troubled too? What troubled Jesus? What is the difference between what troubled Jesus and what troubled the disciples?</a:t>
            </a:r>
          </a:p>
          <a:p>
            <a:pPr>
              <a:spcBef>
                <a:spcPts val="600"/>
              </a:spcBef>
              <a:spcAft>
                <a:spcPts val="600"/>
              </a:spcAft>
            </a:pPr>
            <a:endParaRPr lang="en-US" sz="2000" dirty="0"/>
          </a:p>
          <a:p>
            <a:pPr>
              <a:spcBef>
                <a:spcPts val="600"/>
              </a:spcBef>
              <a:spcAft>
                <a:spcPts val="600"/>
              </a:spcAft>
            </a:pPr>
            <a:r>
              <a:rPr lang="en-US" sz="2000" dirty="0"/>
              <a:t>Jesus describes himself as three things: The Way, The Truth, and The Life. What is the significance of each of these terms? What is Jesus trying to convey to his disciples about why he came and what he offered people?</a:t>
            </a:r>
          </a:p>
          <a:p>
            <a:endParaRPr lang="en-US" dirty="0"/>
          </a:p>
        </p:txBody>
      </p:sp>
    </p:spTree>
    <p:extLst>
      <p:ext uri="{BB962C8B-B14F-4D97-AF65-F5344CB8AC3E}">
        <p14:creationId xmlns:p14="http://schemas.microsoft.com/office/powerpoint/2010/main" val="1745348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29D-59D6-455C-9C45-2B28BA5DE501}"/>
              </a:ext>
            </a:extLst>
          </p:cNvPr>
          <p:cNvSpPr>
            <a:spLocks noGrp="1"/>
          </p:cNvSpPr>
          <p:nvPr>
            <p:ph type="title"/>
          </p:nvPr>
        </p:nvSpPr>
        <p:spPr/>
        <p:txBody>
          <a:bodyPr/>
          <a:lstStyle/>
          <a:p>
            <a:r>
              <a:rPr lang="en-US" dirty="0"/>
              <a:t>The Way</a:t>
            </a:r>
          </a:p>
        </p:txBody>
      </p:sp>
      <p:sp>
        <p:nvSpPr>
          <p:cNvPr id="3" name="Text Placeholder 2">
            <a:extLst>
              <a:ext uri="{FF2B5EF4-FFF2-40B4-BE49-F238E27FC236}">
                <a16:creationId xmlns:a16="http://schemas.microsoft.com/office/drawing/2014/main" id="{A524316E-86D2-4C08-A891-C2E366909F2D}"/>
              </a:ext>
            </a:extLst>
          </p:cNvPr>
          <p:cNvSpPr>
            <a:spLocks noGrp="1"/>
          </p:cNvSpPr>
          <p:nvPr>
            <p:ph type="body" idx="1"/>
          </p:nvPr>
        </p:nvSpPr>
        <p:spPr>
          <a:xfrm>
            <a:off x="1295401" y="2556931"/>
            <a:ext cx="9601196" cy="3627737"/>
          </a:xfrm>
        </p:spPr>
        <p:txBody>
          <a:bodyPr/>
          <a:lstStyle/>
          <a:p>
            <a:r>
              <a:rPr lang="en-US" dirty="0"/>
              <a:t>How do we know the way? Where are you going?</a:t>
            </a:r>
          </a:p>
          <a:p>
            <a:pPr lvl="1"/>
            <a:r>
              <a:rPr lang="en-US" dirty="0"/>
              <a:t>It will be revealed to us – we cannot find it on our own</a:t>
            </a:r>
          </a:p>
          <a:p>
            <a:pPr lvl="1"/>
            <a:r>
              <a:rPr lang="en-US" dirty="0"/>
              <a:t>Jesus is the way – the only way</a:t>
            </a:r>
          </a:p>
          <a:p>
            <a:pPr lvl="1"/>
            <a:endParaRPr lang="en-US" dirty="0"/>
          </a:p>
          <a:p>
            <a:r>
              <a:rPr lang="en-US" dirty="0"/>
              <a:t>‘If you love me, you will keep my commandments’</a:t>
            </a:r>
          </a:p>
          <a:p>
            <a:pPr lvl="1"/>
            <a:r>
              <a:rPr lang="en-US" dirty="0"/>
              <a:t>Conditional – commandments cannot be fulfilled without love</a:t>
            </a:r>
          </a:p>
          <a:p>
            <a:pPr lvl="1"/>
            <a:r>
              <a:rPr lang="en-US" dirty="0"/>
              <a:t>True faith goes with obedience</a:t>
            </a:r>
          </a:p>
          <a:p>
            <a:pPr lvl="1"/>
            <a:r>
              <a:rPr lang="en-US" dirty="0"/>
              <a:t>Love is a response – following God’s plan for salvation</a:t>
            </a:r>
          </a:p>
          <a:p>
            <a:pPr lvl="1"/>
            <a:endParaRPr lang="en-US" dirty="0"/>
          </a:p>
          <a:p>
            <a:pPr lvl="1"/>
            <a:endParaRPr lang="en-US" dirty="0"/>
          </a:p>
        </p:txBody>
      </p:sp>
    </p:spTree>
    <p:extLst>
      <p:ext uri="{BB962C8B-B14F-4D97-AF65-F5344CB8AC3E}">
        <p14:creationId xmlns:p14="http://schemas.microsoft.com/office/powerpoint/2010/main" val="324263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29D-59D6-455C-9C45-2B28BA5DE501}"/>
              </a:ext>
            </a:extLst>
          </p:cNvPr>
          <p:cNvSpPr>
            <a:spLocks noGrp="1"/>
          </p:cNvSpPr>
          <p:nvPr>
            <p:ph type="title"/>
          </p:nvPr>
        </p:nvSpPr>
        <p:spPr/>
        <p:txBody>
          <a:bodyPr/>
          <a:lstStyle/>
          <a:p>
            <a:r>
              <a:rPr lang="en-US" dirty="0"/>
              <a:t>The Way</a:t>
            </a:r>
          </a:p>
        </p:txBody>
      </p:sp>
      <p:sp>
        <p:nvSpPr>
          <p:cNvPr id="3" name="Text Placeholder 2">
            <a:extLst>
              <a:ext uri="{FF2B5EF4-FFF2-40B4-BE49-F238E27FC236}">
                <a16:creationId xmlns:a16="http://schemas.microsoft.com/office/drawing/2014/main" id="{A524316E-86D2-4C08-A891-C2E366909F2D}"/>
              </a:ext>
            </a:extLst>
          </p:cNvPr>
          <p:cNvSpPr>
            <a:spLocks noGrp="1"/>
          </p:cNvSpPr>
          <p:nvPr>
            <p:ph type="body" idx="1"/>
          </p:nvPr>
        </p:nvSpPr>
        <p:spPr>
          <a:xfrm>
            <a:off x="1295401" y="2556931"/>
            <a:ext cx="9601196" cy="3515623"/>
          </a:xfrm>
        </p:spPr>
        <p:txBody>
          <a:bodyPr>
            <a:normAutofit lnSpcReduction="10000"/>
          </a:bodyPr>
          <a:lstStyle/>
          <a:p>
            <a:r>
              <a:rPr lang="en-US" dirty="0"/>
              <a:t>‘Ask anything in my name’ – invoking the name of Jesus – </a:t>
            </a:r>
          </a:p>
          <a:p>
            <a:pPr lvl="1"/>
            <a:r>
              <a:rPr lang="en-US" dirty="0"/>
              <a:t>He is an intercessor with the Father</a:t>
            </a:r>
          </a:p>
          <a:p>
            <a:pPr lvl="1"/>
            <a:r>
              <a:rPr lang="en-US" dirty="0"/>
              <a:t>Anything to fulfill the plan of God will be granted</a:t>
            </a:r>
          </a:p>
          <a:p>
            <a:pPr lvl="1"/>
            <a:endParaRPr lang="en-US" dirty="0"/>
          </a:p>
          <a:p>
            <a:r>
              <a:rPr lang="en-US" dirty="0"/>
              <a:t>I will not leave you orphans – Points to Ch. 16 and the Paraclete</a:t>
            </a:r>
          </a:p>
          <a:p>
            <a:pPr lvl="1"/>
            <a:r>
              <a:rPr lang="en-US" dirty="0"/>
              <a:t>Chief comforter</a:t>
            </a:r>
          </a:p>
          <a:p>
            <a:pPr lvl="1"/>
            <a:r>
              <a:rPr lang="en-US" dirty="0"/>
              <a:t>Extension of the presence of Christ</a:t>
            </a:r>
          </a:p>
          <a:p>
            <a:pPr lvl="1"/>
            <a:endParaRPr lang="en-US" dirty="0"/>
          </a:p>
          <a:p>
            <a:pPr marL="97156" indent="0" algn="ctr">
              <a:buNone/>
            </a:pPr>
            <a:r>
              <a:rPr lang="en-US" dirty="0"/>
              <a:t>**More on the Holy Spirit next week!**</a:t>
            </a:r>
          </a:p>
        </p:txBody>
      </p:sp>
    </p:spTree>
    <p:extLst>
      <p:ext uri="{BB962C8B-B14F-4D97-AF65-F5344CB8AC3E}">
        <p14:creationId xmlns:p14="http://schemas.microsoft.com/office/powerpoint/2010/main" val="1847178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29D-59D6-455C-9C45-2B28BA5DE501}"/>
              </a:ext>
            </a:extLst>
          </p:cNvPr>
          <p:cNvSpPr>
            <a:spLocks noGrp="1"/>
          </p:cNvSpPr>
          <p:nvPr>
            <p:ph type="title"/>
          </p:nvPr>
        </p:nvSpPr>
        <p:spPr/>
        <p:txBody>
          <a:bodyPr>
            <a:normAutofit/>
          </a:bodyPr>
          <a:lstStyle/>
          <a:p>
            <a:r>
              <a:rPr lang="en-US" dirty="0"/>
              <a:t>Jesus Explains – Ch 15</a:t>
            </a:r>
          </a:p>
        </p:txBody>
      </p:sp>
      <p:sp>
        <p:nvSpPr>
          <p:cNvPr id="3" name="Text Placeholder 2">
            <a:extLst>
              <a:ext uri="{FF2B5EF4-FFF2-40B4-BE49-F238E27FC236}">
                <a16:creationId xmlns:a16="http://schemas.microsoft.com/office/drawing/2014/main" id="{A524316E-86D2-4C08-A891-C2E366909F2D}"/>
              </a:ext>
            </a:extLst>
          </p:cNvPr>
          <p:cNvSpPr>
            <a:spLocks noGrp="1"/>
          </p:cNvSpPr>
          <p:nvPr>
            <p:ph type="body" idx="1"/>
          </p:nvPr>
        </p:nvSpPr>
        <p:spPr/>
        <p:txBody>
          <a:bodyPr>
            <a:normAutofit fontScale="85000" lnSpcReduction="20000"/>
          </a:bodyPr>
          <a:lstStyle/>
          <a:p>
            <a:pPr marL="97155" indent="0">
              <a:buNone/>
            </a:pPr>
            <a:r>
              <a:rPr lang="en-US" dirty="0"/>
              <a:t>The Vine and the Branches</a:t>
            </a:r>
          </a:p>
          <a:p>
            <a:r>
              <a:rPr lang="en-US" dirty="0"/>
              <a:t>Old Testament: Is 5:1-7, </a:t>
            </a:r>
            <a:r>
              <a:rPr lang="en-US" dirty="0" err="1"/>
              <a:t>Jer</a:t>
            </a:r>
            <a:r>
              <a:rPr lang="en-US" dirty="0"/>
              <a:t> 2:21</a:t>
            </a:r>
            <a:endParaRPr lang="en-US" sz="1100" dirty="0"/>
          </a:p>
          <a:p>
            <a:r>
              <a:rPr lang="en-US" dirty="0"/>
              <a:t>The branch cannot exist without the vine</a:t>
            </a:r>
          </a:p>
          <a:p>
            <a:r>
              <a:rPr lang="en-US" dirty="0"/>
              <a:t>Jesus is the source of life, to be cut off is death </a:t>
            </a:r>
          </a:p>
          <a:p>
            <a:r>
              <a:rPr lang="en-US" dirty="0"/>
              <a:t>Intimacy with Jesus is intimacy with The Father</a:t>
            </a:r>
          </a:p>
          <a:p>
            <a:pPr marL="97155" indent="0">
              <a:buNone/>
            </a:pPr>
            <a:endParaRPr lang="en-US" dirty="0"/>
          </a:p>
          <a:p>
            <a:pPr marL="97155" indent="0">
              <a:buNone/>
            </a:pPr>
            <a:r>
              <a:rPr lang="en-US" dirty="0"/>
              <a:t>“I am the Vine and you are the branches…”:</a:t>
            </a:r>
          </a:p>
          <a:p>
            <a:r>
              <a:rPr lang="en-US" dirty="0"/>
              <a:t>A collaborative, communion</a:t>
            </a:r>
          </a:p>
          <a:p>
            <a:r>
              <a:rPr lang="en-US" dirty="0"/>
              <a:t>We are not in this alone, it is not in vain</a:t>
            </a:r>
          </a:p>
          <a:p>
            <a:r>
              <a:rPr lang="en-US" dirty="0"/>
              <a:t>Better than the OT relationship with God</a:t>
            </a:r>
          </a:p>
        </p:txBody>
      </p:sp>
    </p:spTree>
    <p:extLst>
      <p:ext uri="{BB962C8B-B14F-4D97-AF65-F5344CB8AC3E}">
        <p14:creationId xmlns:p14="http://schemas.microsoft.com/office/powerpoint/2010/main" val="4205521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262626"/>
              </a:buClr>
              <a:buSzPts val="4400"/>
              <a:buFont typeface="Arial"/>
              <a:buNone/>
            </a:pPr>
            <a:r>
              <a:rPr lang="en-US" dirty="0"/>
              <a:t>Structure</a:t>
            </a:r>
            <a:endParaRPr dirty="0"/>
          </a:p>
        </p:txBody>
      </p:sp>
      <p:sp>
        <p:nvSpPr>
          <p:cNvPr id="259" name="Google Shape;259;p3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ct val="115000"/>
              <a:buChar char="•"/>
            </a:pPr>
            <a:r>
              <a:rPr lang="en-US" dirty="0"/>
              <a:t>Prologue  (1: 1-18) - Above</a:t>
            </a:r>
            <a:endParaRPr dirty="0"/>
          </a:p>
          <a:p>
            <a:pPr marL="285750" lvl="0" indent="-285750" algn="l" rtl="0">
              <a:lnSpc>
                <a:spcPct val="100000"/>
              </a:lnSpc>
              <a:spcBef>
                <a:spcPts val="1044"/>
              </a:spcBef>
              <a:spcAft>
                <a:spcPts val="0"/>
              </a:spcAft>
              <a:buSzPct val="115000"/>
              <a:buChar char="•"/>
            </a:pPr>
            <a:r>
              <a:rPr lang="en-US" dirty="0"/>
              <a:t>Book of Signs (Chapter 2 – Chapter 11) – Coming Down</a:t>
            </a:r>
            <a:endParaRPr dirty="0"/>
          </a:p>
          <a:p>
            <a:pPr marL="742950" lvl="1" indent="-285750" algn="l" rtl="0">
              <a:lnSpc>
                <a:spcPct val="100000"/>
              </a:lnSpc>
              <a:spcBef>
                <a:spcPts val="970"/>
              </a:spcBef>
              <a:spcAft>
                <a:spcPts val="0"/>
              </a:spcAft>
              <a:buSzPct val="115000"/>
              <a:buChar char="•"/>
            </a:pPr>
            <a:r>
              <a:rPr lang="en-US" dirty="0"/>
              <a:t>Each sign is followed by discourse</a:t>
            </a:r>
            <a:endParaRPr dirty="0"/>
          </a:p>
          <a:p>
            <a:pPr marL="285750" lvl="0" indent="-285750" algn="l" rtl="0">
              <a:lnSpc>
                <a:spcPct val="100000"/>
              </a:lnSpc>
              <a:spcBef>
                <a:spcPts val="1044"/>
              </a:spcBef>
              <a:spcAft>
                <a:spcPts val="0"/>
              </a:spcAft>
              <a:buSzPct val="115000"/>
              <a:buChar char="•"/>
            </a:pPr>
            <a:r>
              <a:rPr lang="en-US" b="1" dirty="0">
                <a:solidFill>
                  <a:srgbClr val="FF0000"/>
                </a:solidFill>
              </a:rPr>
              <a:t>Book of Glory (Chapter 12 – 20) – nearing the Climax, then going back above</a:t>
            </a:r>
            <a:endParaRPr b="1" dirty="0">
              <a:solidFill>
                <a:srgbClr val="FF0000"/>
              </a:solidFill>
            </a:endParaRPr>
          </a:p>
          <a:p>
            <a:pPr marL="742950" lvl="1" indent="-285750" algn="l" rtl="0">
              <a:lnSpc>
                <a:spcPct val="100000"/>
              </a:lnSpc>
              <a:spcBef>
                <a:spcPts val="970"/>
              </a:spcBef>
              <a:spcAft>
                <a:spcPts val="0"/>
              </a:spcAft>
              <a:buSzPct val="115000"/>
              <a:buChar char="•"/>
            </a:pPr>
            <a:r>
              <a:rPr lang="en-US" b="1" dirty="0">
                <a:solidFill>
                  <a:srgbClr val="FF0000"/>
                </a:solidFill>
              </a:rPr>
              <a:t>Upper room discourse  (</a:t>
            </a:r>
            <a:r>
              <a:rPr lang="en-US" b="1" dirty="0" err="1">
                <a:solidFill>
                  <a:srgbClr val="FF0000"/>
                </a:solidFill>
              </a:rPr>
              <a:t>ch</a:t>
            </a:r>
            <a:r>
              <a:rPr lang="en-US" b="1" dirty="0">
                <a:solidFill>
                  <a:srgbClr val="FF0000"/>
                </a:solidFill>
              </a:rPr>
              <a:t> 13-17)</a:t>
            </a:r>
            <a:endParaRPr b="1" dirty="0">
              <a:solidFill>
                <a:srgbClr val="FF0000"/>
              </a:solidFill>
            </a:endParaRPr>
          </a:p>
          <a:p>
            <a:pPr marL="285750" lvl="0" indent="-285750" algn="l" rtl="0">
              <a:lnSpc>
                <a:spcPct val="100000"/>
              </a:lnSpc>
              <a:spcBef>
                <a:spcPts val="1044"/>
              </a:spcBef>
              <a:spcAft>
                <a:spcPts val="0"/>
              </a:spcAft>
              <a:buSzPct val="115000"/>
              <a:buChar char="•"/>
            </a:pPr>
            <a:r>
              <a:rPr lang="en-US" dirty="0"/>
              <a:t>Appendix (Chapter 21) – Appearances; ‘other things not written’</a:t>
            </a:r>
            <a:endParaRPr dirty="0"/>
          </a:p>
          <a:p>
            <a:pPr marL="742950" lvl="1" indent="-150653" algn="l" rtl="0">
              <a:lnSpc>
                <a:spcPct val="100000"/>
              </a:lnSpc>
              <a:spcBef>
                <a:spcPts val="970"/>
              </a:spcBef>
              <a:spcAft>
                <a:spcPts val="0"/>
              </a:spcAft>
              <a:buSzPct val="11500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29D-59D6-455C-9C45-2B28BA5DE501}"/>
              </a:ext>
            </a:extLst>
          </p:cNvPr>
          <p:cNvSpPr>
            <a:spLocks noGrp="1"/>
          </p:cNvSpPr>
          <p:nvPr>
            <p:ph type="title"/>
          </p:nvPr>
        </p:nvSpPr>
        <p:spPr/>
        <p:txBody>
          <a:bodyPr>
            <a:normAutofit/>
          </a:bodyPr>
          <a:lstStyle/>
          <a:p>
            <a:r>
              <a:rPr lang="en-US" dirty="0"/>
              <a:t>The OT Vineyard (Is 5:1-7)</a:t>
            </a:r>
          </a:p>
        </p:txBody>
      </p:sp>
      <p:sp>
        <p:nvSpPr>
          <p:cNvPr id="6" name="TextBox 5">
            <a:extLst>
              <a:ext uri="{FF2B5EF4-FFF2-40B4-BE49-F238E27FC236}">
                <a16:creationId xmlns:a16="http://schemas.microsoft.com/office/drawing/2014/main" id="{02D03E85-ADEF-4811-BAA4-20C98C501AF8}"/>
              </a:ext>
            </a:extLst>
          </p:cNvPr>
          <p:cNvSpPr txBox="1"/>
          <p:nvPr/>
        </p:nvSpPr>
        <p:spPr>
          <a:xfrm>
            <a:off x="1640255" y="2524370"/>
            <a:ext cx="9568959" cy="3716215"/>
          </a:xfrm>
          <a:prstGeom prst="rect">
            <a:avLst/>
          </a:prstGeom>
          <a:noFill/>
        </p:spPr>
        <p:txBody>
          <a:bodyPr wrap="square" numCol="2" rtlCol="0">
            <a:spAutoFit/>
          </a:bodyPr>
          <a:lstStyle/>
          <a:p>
            <a:r>
              <a:rPr lang="en-US" sz="1200" dirty="0"/>
              <a:t>Let me sing for my beloved</a:t>
            </a:r>
          </a:p>
          <a:p>
            <a:r>
              <a:rPr lang="en-US" sz="1200" dirty="0"/>
              <a:t>    my love-song concerning his vineyard:</a:t>
            </a:r>
            <a:br>
              <a:rPr lang="en-US" sz="1200" dirty="0"/>
            </a:br>
            <a:r>
              <a:rPr lang="en-US" sz="1200" dirty="0"/>
              <a:t>My beloved had a vineyard</a:t>
            </a:r>
            <a:br>
              <a:rPr lang="en-US" sz="1200" dirty="0"/>
            </a:br>
            <a:r>
              <a:rPr lang="en-US" sz="1200" dirty="0"/>
              <a:t>    on a very fertile hill.</a:t>
            </a:r>
            <a:br>
              <a:rPr lang="en-US" sz="1200" dirty="0"/>
            </a:br>
            <a:r>
              <a:rPr lang="en-US" sz="1200" b="1" baseline="30000" dirty="0"/>
              <a:t>2 </a:t>
            </a:r>
            <a:r>
              <a:rPr lang="en-US" sz="1200" dirty="0"/>
              <a:t>He dug it and cleared it of stones,</a:t>
            </a:r>
            <a:br>
              <a:rPr lang="en-US" sz="1200" dirty="0"/>
            </a:br>
            <a:r>
              <a:rPr lang="en-US" sz="1200" dirty="0"/>
              <a:t>    and planted it with choice vines;</a:t>
            </a:r>
            <a:br>
              <a:rPr lang="en-US" sz="1200" dirty="0"/>
            </a:br>
            <a:r>
              <a:rPr lang="en-US" sz="1200" dirty="0"/>
              <a:t>he built a watchtower in the midst of it,</a:t>
            </a:r>
            <a:br>
              <a:rPr lang="en-US" sz="1200" dirty="0"/>
            </a:br>
            <a:r>
              <a:rPr lang="en-US" sz="1200" dirty="0"/>
              <a:t>    and hewed out a wine vat in it;</a:t>
            </a:r>
            <a:br>
              <a:rPr lang="en-US" sz="1200" dirty="0"/>
            </a:br>
            <a:r>
              <a:rPr lang="en-US" sz="1200" dirty="0"/>
              <a:t>he expected it to yield grapes,</a:t>
            </a:r>
            <a:br>
              <a:rPr lang="en-US" sz="1200" dirty="0"/>
            </a:br>
            <a:r>
              <a:rPr lang="en-US" sz="1200" dirty="0"/>
              <a:t>    but it yielded wild grapes.</a:t>
            </a:r>
          </a:p>
          <a:p>
            <a:r>
              <a:rPr lang="en-US" sz="1200" b="1" baseline="30000" dirty="0"/>
              <a:t>3 </a:t>
            </a:r>
            <a:r>
              <a:rPr lang="en-US" sz="1200" dirty="0"/>
              <a:t>And now, inhabitants of Jerusalem</a:t>
            </a:r>
            <a:br>
              <a:rPr lang="en-US" sz="1200" dirty="0"/>
            </a:br>
            <a:r>
              <a:rPr lang="en-US" sz="1200" dirty="0"/>
              <a:t>    and people of Judah,</a:t>
            </a:r>
            <a:br>
              <a:rPr lang="en-US" sz="1200" dirty="0"/>
            </a:br>
            <a:r>
              <a:rPr lang="en-US" sz="1200" dirty="0"/>
              <a:t>judge between me</a:t>
            </a:r>
            <a:br>
              <a:rPr lang="en-US" sz="1200" dirty="0"/>
            </a:br>
            <a:r>
              <a:rPr lang="en-US" sz="1200" dirty="0"/>
              <a:t>    and my vineyard.</a:t>
            </a:r>
            <a:br>
              <a:rPr lang="en-US" sz="1200" dirty="0"/>
            </a:br>
            <a:r>
              <a:rPr lang="en-US" sz="1200" b="1" baseline="30000" dirty="0"/>
              <a:t>4 </a:t>
            </a:r>
            <a:r>
              <a:rPr lang="en-US" sz="1200" dirty="0"/>
              <a:t>What more was there to do for my vineyard</a:t>
            </a:r>
            <a:br>
              <a:rPr lang="en-US" sz="1200" dirty="0"/>
            </a:br>
            <a:r>
              <a:rPr lang="en-US" sz="1200" dirty="0"/>
              <a:t>    that I have not done in it?</a:t>
            </a:r>
            <a:br>
              <a:rPr lang="en-US" sz="1200" dirty="0"/>
            </a:br>
            <a:r>
              <a:rPr lang="en-US" sz="1200" dirty="0"/>
              <a:t>When I expected it to yield grapes,</a:t>
            </a:r>
            <a:br>
              <a:rPr lang="en-US" sz="1200" dirty="0"/>
            </a:br>
            <a:r>
              <a:rPr lang="en-US" sz="1200" dirty="0"/>
              <a:t>    why did it yield wild grapes?</a:t>
            </a:r>
          </a:p>
          <a:p>
            <a:r>
              <a:rPr lang="en-US" sz="1200" b="1" baseline="30000" dirty="0"/>
              <a:t>5 </a:t>
            </a:r>
            <a:r>
              <a:rPr lang="en-US" sz="1200" dirty="0"/>
              <a:t>And now I will tell you</a:t>
            </a:r>
            <a:br>
              <a:rPr lang="en-US" sz="1200" dirty="0"/>
            </a:br>
            <a:r>
              <a:rPr lang="en-US" sz="1200" dirty="0"/>
              <a:t>    what I will do to my vineyard.</a:t>
            </a:r>
            <a:br>
              <a:rPr lang="en-US" sz="1200" dirty="0"/>
            </a:br>
            <a:r>
              <a:rPr lang="en-US" sz="1200" dirty="0"/>
              <a:t>I will remove its hedge,</a:t>
            </a:r>
            <a:br>
              <a:rPr lang="en-US" sz="1200" dirty="0"/>
            </a:br>
            <a:r>
              <a:rPr lang="en-US" sz="1200" dirty="0"/>
              <a:t>    and it shall be devoured;</a:t>
            </a:r>
            <a:br>
              <a:rPr lang="en-US" sz="1200" dirty="0"/>
            </a:br>
            <a:r>
              <a:rPr lang="en-US" sz="1200" dirty="0"/>
              <a:t>I will break down its wall,</a:t>
            </a:r>
            <a:br>
              <a:rPr lang="en-US" sz="1200" dirty="0"/>
            </a:br>
            <a:r>
              <a:rPr lang="en-US" sz="1200" dirty="0"/>
              <a:t>    and it shall be trampled down.</a:t>
            </a:r>
            <a:br>
              <a:rPr lang="en-US" sz="1200" dirty="0"/>
            </a:br>
            <a:r>
              <a:rPr lang="en-US" sz="1200" b="1" baseline="30000" dirty="0"/>
              <a:t>6 </a:t>
            </a:r>
            <a:r>
              <a:rPr lang="en-US" sz="1200" dirty="0"/>
              <a:t>I will make it a waste;</a:t>
            </a:r>
            <a:br>
              <a:rPr lang="en-US" sz="1200" dirty="0"/>
            </a:br>
            <a:r>
              <a:rPr lang="en-US" sz="1200" dirty="0"/>
              <a:t>    it shall not be pruned or hoed,</a:t>
            </a:r>
            <a:br>
              <a:rPr lang="en-US" sz="1200" dirty="0"/>
            </a:br>
            <a:r>
              <a:rPr lang="en-US" sz="1200" dirty="0"/>
              <a:t>    and it shall be overgrown with briers and thorns;</a:t>
            </a:r>
            <a:br>
              <a:rPr lang="en-US" sz="1200" dirty="0"/>
            </a:br>
            <a:r>
              <a:rPr lang="en-US" sz="1200" dirty="0"/>
              <a:t>I will also command the clouds</a:t>
            </a:r>
            <a:br>
              <a:rPr lang="en-US" sz="1200" dirty="0"/>
            </a:br>
            <a:r>
              <a:rPr lang="en-US" sz="1200" dirty="0"/>
              <a:t>    that they rain no rain upon it.</a:t>
            </a:r>
          </a:p>
          <a:p>
            <a:r>
              <a:rPr lang="en-US" sz="1200" b="1" baseline="30000" dirty="0"/>
              <a:t>7 </a:t>
            </a:r>
            <a:r>
              <a:rPr lang="en-US" sz="1200" dirty="0"/>
              <a:t>For the vineyard of the </a:t>
            </a:r>
            <a:r>
              <a:rPr lang="en-US" sz="1200" cap="small" dirty="0"/>
              <a:t>Lord</a:t>
            </a:r>
            <a:r>
              <a:rPr lang="en-US" sz="1200" dirty="0"/>
              <a:t> of hosts</a:t>
            </a:r>
            <a:br>
              <a:rPr lang="en-US" sz="1200" dirty="0"/>
            </a:br>
            <a:r>
              <a:rPr lang="en-US" sz="1200" dirty="0"/>
              <a:t>    is the house of Israel,</a:t>
            </a:r>
            <a:br>
              <a:rPr lang="en-US" sz="1200" dirty="0"/>
            </a:br>
            <a:r>
              <a:rPr lang="en-US" sz="1200" dirty="0"/>
              <a:t>and the people of Judah</a:t>
            </a:r>
            <a:br>
              <a:rPr lang="en-US" sz="1200" dirty="0"/>
            </a:br>
            <a:r>
              <a:rPr lang="en-US" sz="1200" dirty="0"/>
              <a:t>    are his pleasant planting;</a:t>
            </a:r>
            <a:br>
              <a:rPr lang="en-US" sz="1200" dirty="0"/>
            </a:br>
            <a:r>
              <a:rPr lang="en-US" sz="1200" dirty="0"/>
              <a:t>he expected justice,</a:t>
            </a:r>
            <a:br>
              <a:rPr lang="en-US" sz="1200" dirty="0"/>
            </a:br>
            <a:r>
              <a:rPr lang="en-US" sz="1200" dirty="0"/>
              <a:t>    but saw bloodshed;</a:t>
            </a:r>
            <a:br>
              <a:rPr lang="en-US" sz="1200" dirty="0"/>
            </a:br>
            <a:r>
              <a:rPr lang="en-US" sz="1200" dirty="0"/>
              <a:t>righteousness,</a:t>
            </a:r>
            <a:br>
              <a:rPr lang="en-US" sz="1200" dirty="0"/>
            </a:br>
            <a:r>
              <a:rPr lang="en-US" sz="1200" dirty="0"/>
              <a:t>    but heard a cry!</a:t>
            </a:r>
          </a:p>
          <a:p>
            <a:endParaRPr lang="en-US" sz="1200" dirty="0"/>
          </a:p>
        </p:txBody>
      </p:sp>
    </p:spTree>
    <p:extLst>
      <p:ext uri="{BB962C8B-B14F-4D97-AF65-F5344CB8AC3E}">
        <p14:creationId xmlns:p14="http://schemas.microsoft.com/office/powerpoint/2010/main" val="2714782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29D-59D6-455C-9C45-2B28BA5DE501}"/>
              </a:ext>
            </a:extLst>
          </p:cNvPr>
          <p:cNvSpPr>
            <a:spLocks noGrp="1"/>
          </p:cNvSpPr>
          <p:nvPr>
            <p:ph type="title"/>
          </p:nvPr>
        </p:nvSpPr>
        <p:spPr/>
        <p:txBody>
          <a:bodyPr>
            <a:normAutofit/>
          </a:bodyPr>
          <a:lstStyle/>
          <a:p>
            <a:r>
              <a:rPr lang="en-US" dirty="0"/>
              <a:t>The Vine and the Branches</a:t>
            </a:r>
          </a:p>
        </p:txBody>
      </p:sp>
      <p:sp>
        <p:nvSpPr>
          <p:cNvPr id="3" name="Text Placeholder 2">
            <a:extLst>
              <a:ext uri="{FF2B5EF4-FFF2-40B4-BE49-F238E27FC236}">
                <a16:creationId xmlns:a16="http://schemas.microsoft.com/office/drawing/2014/main" id="{A524316E-86D2-4C08-A891-C2E366909F2D}"/>
              </a:ext>
            </a:extLst>
          </p:cNvPr>
          <p:cNvSpPr>
            <a:spLocks noGrp="1"/>
          </p:cNvSpPr>
          <p:nvPr>
            <p:ph type="body" idx="1"/>
          </p:nvPr>
        </p:nvSpPr>
        <p:spPr>
          <a:xfrm>
            <a:off x="1295401" y="2556932"/>
            <a:ext cx="9601196" cy="3609406"/>
          </a:xfrm>
        </p:spPr>
        <p:txBody>
          <a:bodyPr>
            <a:normAutofit/>
          </a:bodyPr>
          <a:lstStyle/>
          <a:p>
            <a:pPr marL="97155" indent="0">
              <a:buNone/>
            </a:pPr>
            <a:r>
              <a:rPr lang="en-US" sz="2600" dirty="0"/>
              <a:t>The Good branches</a:t>
            </a:r>
          </a:p>
          <a:p>
            <a:r>
              <a:rPr lang="en-US" sz="2600" dirty="0"/>
              <a:t>Jesus wants to start afresh –become the True Vine</a:t>
            </a:r>
          </a:p>
          <a:p>
            <a:pPr lvl="1"/>
            <a:r>
              <a:rPr lang="en-US" sz="2300" dirty="0"/>
              <a:t>Branches are genuine believers, communion with Christ</a:t>
            </a:r>
          </a:p>
          <a:p>
            <a:pPr lvl="1"/>
            <a:r>
              <a:rPr lang="en-US" sz="2300" dirty="0"/>
              <a:t>A new Israel founded on Jesus Himself</a:t>
            </a:r>
          </a:p>
          <a:p>
            <a:pPr lvl="2"/>
            <a:r>
              <a:rPr lang="en-US" sz="2100" dirty="0"/>
              <a:t>Faithful, Close</a:t>
            </a:r>
          </a:p>
          <a:p>
            <a:pPr lvl="1"/>
            <a:r>
              <a:rPr lang="en-US" dirty="0"/>
              <a:t>Produce good fruit</a:t>
            </a:r>
          </a:p>
          <a:p>
            <a:pPr marL="1011556" lvl="2" indent="0">
              <a:buNone/>
            </a:pPr>
            <a:endParaRPr lang="en-US" dirty="0"/>
          </a:p>
        </p:txBody>
      </p:sp>
      <p:sp>
        <p:nvSpPr>
          <p:cNvPr id="5" name="TextBox 4">
            <a:extLst>
              <a:ext uri="{FF2B5EF4-FFF2-40B4-BE49-F238E27FC236}">
                <a16:creationId xmlns:a16="http://schemas.microsoft.com/office/drawing/2014/main" id="{2DEE59E3-E181-4BE0-B3B2-8A2D4AC62BB3}"/>
              </a:ext>
            </a:extLst>
          </p:cNvPr>
          <p:cNvSpPr txBox="1"/>
          <p:nvPr/>
        </p:nvSpPr>
        <p:spPr>
          <a:xfrm>
            <a:off x="6867331" y="4689010"/>
            <a:ext cx="4292082" cy="1477328"/>
          </a:xfrm>
          <a:prstGeom prst="rect">
            <a:avLst/>
          </a:prstGeom>
          <a:noFill/>
        </p:spPr>
        <p:txBody>
          <a:bodyPr wrap="square" rtlCol="0">
            <a:spAutoFit/>
          </a:bodyPr>
          <a:lstStyle/>
          <a:p>
            <a:r>
              <a:rPr lang="en-US" sz="1800" dirty="0"/>
              <a:t>“Yet I planted you as a choice vine,</a:t>
            </a:r>
            <a:br>
              <a:rPr lang="en-US" sz="1800" dirty="0"/>
            </a:br>
            <a:r>
              <a:rPr lang="en-US" sz="1800" dirty="0"/>
              <a:t>    from the purest stock.</a:t>
            </a:r>
            <a:br>
              <a:rPr lang="en-US" sz="1800" dirty="0"/>
            </a:br>
            <a:r>
              <a:rPr lang="en-US" sz="1800" dirty="0"/>
              <a:t>How then did you turn degenerate</a:t>
            </a:r>
            <a:br>
              <a:rPr lang="en-US" sz="1800" dirty="0"/>
            </a:br>
            <a:r>
              <a:rPr lang="en-US" sz="1800" dirty="0"/>
              <a:t>    and become a wild vine?”  (</a:t>
            </a:r>
            <a:r>
              <a:rPr lang="en-US" sz="1800" dirty="0" err="1"/>
              <a:t>Jer</a:t>
            </a:r>
            <a:r>
              <a:rPr lang="en-US" sz="1800" dirty="0"/>
              <a:t> 2:21)</a:t>
            </a:r>
          </a:p>
          <a:p>
            <a:endParaRPr lang="en-US" sz="1800" dirty="0"/>
          </a:p>
        </p:txBody>
      </p:sp>
    </p:spTree>
    <p:extLst>
      <p:ext uri="{BB962C8B-B14F-4D97-AF65-F5344CB8AC3E}">
        <p14:creationId xmlns:p14="http://schemas.microsoft.com/office/powerpoint/2010/main" val="2647425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29D-59D6-455C-9C45-2B28BA5DE501}"/>
              </a:ext>
            </a:extLst>
          </p:cNvPr>
          <p:cNvSpPr>
            <a:spLocks noGrp="1"/>
          </p:cNvSpPr>
          <p:nvPr>
            <p:ph type="title"/>
          </p:nvPr>
        </p:nvSpPr>
        <p:spPr/>
        <p:txBody>
          <a:bodyPr>
            <a:normAutofit/>
          </a:bodyPr>
          <a:lstStyle/>
          <a:p>
            <a:r>
              <a:rPr lang="en-US" dirty="0"/>
              <a:t>The Vine and the Branches</a:t>
            </a:r>
          </a:p>
        </p:txBody>
      </p:sp>
      <p:sp>
        <p:nvSpPr>
          <p:cNvPr id="3" name="Text Placeholder 2">
            <a:extLst>
              <a:ext uri="{FF2B5EF4-FFF2-40B4-BE49-F238E27FC236}">
                <a16:creationId xmlns:a16="http://schemas.microsoft.com/office/drawing/2014/main" id="{A524316E-86D2-4C08-A891-C2E366909F2D}"/>
              </a:ext>
            </a:extLst>
          </p:cNvPr>
          <p:cNvSpPr>
            <a:spLocks noGrp="1"/>
          </p:cNvSpPr>
          <p:nvPr>
            <p:ph type="body" idx="1"/>
          </p:nvPr>
        </p:nvSpPr>
        <p:spPr>
          <a:xfrm>
            <a:off x="1295401" y="2556932"/>
            <a:ext cx="9601196" cy="3697564"/>
          </a:xfrm>
        </p:spPr>
        <p:txBody>
          <a:bodyPr>
            <a:normAutofit/>
          </a:bodyPr>
          <a:lstStyle/>
          <a:p>
            <a:r>
              <a:rPr lang="en-US" sz="2600" dirty="0"/>
              <a:t>Unity with Christ includes unity among the Disciples</a:t>
            </a:r>
          </a:p>
          <a:p>
            <a:r>
              <a:rPr lang="en-US" sz="2600" dirty="0"/>
              <a:t>Jesus will complete the task God ordains</a:t>
            </a:r>
          </a:p>
          <a:p>
            <a:r>
              <a:rPr lang="en-US" sz="2600" dirty="0"/>
              <a:t>“Abide in Me…”</a:t>
            </a:r>
          </a:p>
          <a:p>
            <a:pPr lvl="1"/>
            <a:r>
              <a:rPr lang="en-US" sz="2200" dirty="0"/>
              <a:t>A response of faith followed by obedience</a:t>
            </a:r>
          </a:p>
          <a:p>
            <a:pPr lvl="1"/>
            <a:r>
              <a:rPr lang="en-US" sz="2200" dirty="0"/>
              <a:t>Jesus loves and obeys the Father</a:t>
            </a:r>
          </a:p>
          <a:p>
            <a:r>
              <a:rPr lang="en-US" sz="2600" dirty="0"/>
              <a:t>Fruit is demanded</a:t>
            </a:r>
          </a:p>
          <a:p>
            <a:endParaRPr lang="en-US" sz="2600" dirty="0"/>
          </a:p>
          <a:p>
            <a:endParaRPr lang="en-US" dirty="0"/>
          </a:p>
          <a:p>
            <a:pPr marL="1011556" lvl="2" indent="0">
              <a:buNone/>
            </a:pPr>
            <a:endParaRPr lang="en-US" dirty="0"/>
          </a:p>
        </p:txBody>
      </p:sp>
    </p:spTree>
    <p:extLst>
      <p:ext uri="{BB962C8B-B14F-4D97-AF65-F5344CB8AC3E}">
        <p14:creationId xmlns:p14="http://schemas.microsoft.com/office/powerpoint/2010/main" val="3795486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29D-59D6-455C-9C45-2B28BA5DE501}"/>
              </a:ext>
            </a:extLst>
          </p:cNvPr>
          <p:cNvSpPr>
            <a:spLocks noGrp="1"/>
          </p:cNvSpPr>
          <p:nvPr>
            <p:ph type="title"/>
          </p:nvPr>
        </p:nvSpPr>
        <p:spPr/>
        <p:txBody>
          <a:bodyPr>
            <a:normAutofit/>
          </a:bodyPr>
          <a:lstStyle/>
          <a:p>
            <a:r>
              <a:rPr lang="en-US" dirty="0"/>
              <a:t>The Vine and the Branches</a:t>
            </a:r>
          </a:p>
        </p:txBody>
      </p:sp>
      <p:sp>
        <p:nvSpPr>
          <p:cNvPr id="3" name="Text Placeholder 2">
            <a:extLst>
              <a:ext uri="{FF2B5EF4-FFF2-40B4-BE49-F238E27FC236}">
                <a16:creationId xmlns:a16="http://schemas.microsoft.com/office/drawing/2014/main" id="{A524316E-86D2-4C08-A891-C2E366909F2D}"/>
              </a:ext>
            </a:extLst>
          </p:cNvPr>
          <p:cNvSpPr>
            <a:spLocks noGrp="1"/>
          </p:cNvSpPr>
          <p:nvPr>
            <p:ph type="body" idx="1"/>
          </p:nvPr>
        </p:nvSpPr>
        <p:spPr>
          <a:xfrm>
            <a:off x="1295401" y="2556932"/>
            <a:ext cx="9601196" cy="3697564"/>
          </a:xfrm>
        </p:spPr>
        <p:txBody>
          <a:bodyPr>
            <a:normAutofit/>
          </a:bodyPr>
          <a:lstStyle/>
          <a:p>
            <a:pPr marL="97155" indent="0">
              <a:buNone/>
            </a:pPr>
            <a:r>
              <a:rPr lang="en-US" sz="2600" dirty="0"/>
              <a:t>“You did not choose me but I chose you”</a:t>
            </a:r>
          </a:p>
          <a:p>
            <a:r>
              <a:rPr lang="en-US" dirty="0"/>
              <a:t>Disciples should be conscious that Christ chose them</a:t>
            </a:r>
          </a:p>
          <a:p>
            <a:r>
              <a:rPr lang="en-US" dirty="0"/>
              <a:t>To respond, they should live pure lives</a:t>
            </a:r>
          </a:p>
          <a:p>
            <a:r>
              <a:rPr lang="en-US" dirty="0"/>
              <a:t>It’s a privilege, they should be humble</a:t>
            </a:r>
          </a:p>
          <a:p>
            <a:endParaRPr lang="en-US" dirty="0"/>
          </a:p>
          <a:p>
            <a:pPr marL="1011556" lvl="2" indent="0">
              <a:buNone/>
            </a:pPr>
            <a:endParaRPr lang="en-US" dirty="0"/>
          </a:p>
        </p:txBody>
      </p:sp>
    </p:spTree>
    <p:extLst>
      <p:ext uri="{BB962C8B-B14F-4D97-AF65-F5344CB8AC3E}">
        <p14:creationId xmlns:p14="http://schemas.microsoft.com/office/powerpoint/2010/main" val="3992638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29D-59D6-455C-9C45-2B28BA5DE501}"/>
              </a:ext>
            </a:extLst>
          </p:cNvPr>
          <p:cNvSpPr>
            <a:spLocks noGrp="1"/>
          </p:cNvSpPr>
          <p:nvPr>
            <p:ph type="title"/>
          </p:nvPr>
        </p:nvSpPr>
        <p:spPr/>
        <p:txBody>
          <a:bodyPr>
            <a:normAutofit/>
          </a:bodyPr>
          <a:lstStyle/>
          <a:p>
            <a:r>
              <a:rPr lang="en-US" dirty="0"/>
              <a:t>The Vine and the Branches</a:t>
            </a:r>
          </a:p>
        </p:txBody>
      </p:sp>
      <p:sp>
        <p:nvSpPr>
          <p:cNvPr id="3" name="Text Placeholder 2">
            <a:extLst>
              <a:ext uri="{FF2B5EF4-FFF2-40B4-BE49-F238E27FC236}">
                <a16:creationId xmlns:a16="http://schemas.microsoft.com/office/drawing/2014/main" id="{A524316E-86D2-4C08-A891-C2E366909F2D}"/>
              </a:ext>
            </a:extLst>
          </p:cNvPr>
          <p:cNvSpPr>
            <a:spLocks noGrp="1"/>
          </p:cNvSpPr>
          <p:nvPr>
            <p:ph type="body" idx="1"/>
          </p:nvPr>
        </p:nvSpPr>
        <p:spPr>
          <a:xfrm>
            <a:off x="1295401" y="2556932"/>
            <a:ext cx="9601196" cy="3697564"/>
          </a:xfrm>
        </p:spPr>
        <p:txBody>
          <a:bodyPr>
            <a:normAutofit/>
          </a:bodyPr>
          <a:lstStyle/>
          <a:p>
            <a:pPr marL="97155" indent="0">
              <a:buNone/>
            </a:pPr>
            <a:r>
              <a:rPr lang="en-US" dirty="0"/>
              <a:t>“The Father will give </a:t>
            </a:r>
            <a:r>
              <a:rPr lang="en-US" i="1" dirty="0"/>
              <a:t>‘whatever’</a:t>
            </a:r>
            <a:r>
              <a:rPr lang="en-US" dirty="0"/>
              <a:t> they ask </a:t>
            </a:r>
          </a:p>
          <a:p>
            <a:pPr lvl="1"/>
            <a:r>
              <a:rPr lang="en-US" dirty="0"/>
              <a:t>God will not fail to give them the resources they need</a:t>
            </a:r>
          </a:p>
          <a:p>
            <a:pPr lvl="1"/>
            <a:r>
              <a:rPr lang="en-US" dirty="0"/>
              <a:t>They will bear fruit in His name</a:t>
            </a:r>
          </a:p>
          <a:p>
            <a:r>
              <a:rPr lang="en-US" sz="2000" dirty="0"/>
              <a:t>Becoming a disciple is a process… still things to come…</a:t>
            </a:r>
          </a:p>
          <a:p>
            <a:pPr lvl="1"/>
            <a:r>
              <a:rPr lang="en-US" dirty="0"/>
              <a:t>After the resurrection</a:t>
            </a:r>
          </a:p>
          <a:p>
            <a:endParaRPr lang="en-US" dirty="0"/>
          </a:p>
          <a:p>
            <a:pPr marL="1011556" lvl="2" indent="0">
              <a:buNone/>
            </a:pPr>
            <a:endParaRPr lang="en-US" dirty="0"/>
          </a:p>
        </p:txBody>
      </p:sp>
    </p:spTree>
    <p:extLst>
      <p:ext uri="{BB962C8B-B14F-4D97-AF65-F5344CB8AC3E}">
        <p14:creationId xmlns:p14="http://schemas.microsoft.com/office/powerpoint/2010/main" val="2653342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29D-59D6-455C-9C45-2B28BA5DE501}"/>
              </a:ext>
            </a:extLst>
          </p:cNvPr>
          <p:cNvSpPr>
            <a:spLocks noGrp="1"/>
          </p:cNvSpPr>
          <p:nvPr>
            <p:ph type="title"/>
          </p:nvPr>
        </p:nvSpPr>
        <p:spPr/>
        <p:txBody>
          <a:bodyPr>
            <a:normAutofit/>
          </a:bodyPr>
          <a:lstStyle/>
          <a:p>
            <a:r>
              <a:rPr lang="en-US" dirty="0"/>
              <a:t>The Vine and the Branches</a:t>
            </a:r>
          </a:p>
        </p:txBody>
      </p:sp>
      <p:sp>
        <p:nvSpPr>
          <p:cNvPr id="3" name="Text Placeholder 2">
            <a:extLst>
              <a:ext uri="{FF2B5EF4-FFF2-40B4-BE49-F238E27FC236}">
                <a16:creationId xmlns:a16="http://schemas.microsoft.com/office/drawing/2014/main" id="{A524316E-86D2-4C08-A891-C2E366909F2D}"/>
              </a:ext>
            </a:extLst>
          </p:cNvPr>
          <p:cNvSpPr>
            <a:spLocks noGrp="1"/>
          </p:cNvSpPr>
          <p:nvPr>
            <p:ph type="body" idx="1"/>
          </p:nvPr>
        </p:nvSpPr>
        <p:spPr>
          <a:xfrm>
            <a:off x="1295401" y="2556932"/>
            <a:ext cx="9601196" cy="3697564"/>
          </a:xfrm>
        </p:spPr>
        <p:txBody>
          <a:bodyPr>
            <a:normAutofit/>
          </a:bodyPr>
          <a:lstStyle/>
          <a:p>
            <a:pPr marL="97155" indent="0">
              <a:buNone/>
            </a:pPr>
            <a:r>
              <a:rPr lang="en-US" sz="2600" dirty="0"/>
              <a:t>The bad branches</a:t>
            </a:r>
          </a:p>
          <a:p>
            <a:pPr lvl="1"/>
            <a:r>
              <a:rPr lang="en-US" sz="2300" dirty="0"/>
              <a:t>Branches cut off wither and die (Judas has already left…)</a:t>
            </a:r>
          </a:p>
          <a:p>
            <a:pPr lvl="1"/>
            <a:r>
              <a:rPr lang="en-US" sz="2300" dirty="0"/>
              <a:t>Produces bad fruit</a:t>
            </a:r>
          </a:p>
          <a:p>
            <a:pPr lvl="1"/>
            <a:r>
              <a:rPr lang="en-US" sz="2300" dirty="0"/>
              <a:t>Israel was in sin and no longer producing good fruit, sterile/wild</a:t>
            </a:r>
          </a:p>
          <a:p>
            <a:pPr lvl="1"/>
            <a:endParaRPr lang="en-US" sz="2300" dirty="0"/>
          </a:p>
          <a:p>
            <a:pPr marL="97155" indent="0" algn="ctr">
              <a:buNone/>
            </a:pPr>
            <a:r>
              <a:rPr lang="en-US" sz="2700" dirty="0"/>
              <a:t>To reject Jesus is to reject The Father and Holy Spirit </a:t>
            </a:r>
          </a:p>
          <a:p>
            <a:pPr marL="97155" indent="0" algn="ctr">
              <a:buNone/>
            </a:pPr>
            <a:r>
              <a:rPr lang="en-US" sz="2700" dirty="0"/>
              <a:t>– to be cut off - </a:t>
            </a:r>
          </a:p>
          <a:p>
            <a:pPr lvl="2"/>
            <a:endParaRPr lang="en-US" sz="2100" dirty="0"/>
          </a:p>
          <a:p>
            <a:endParaRPr lang="en-US" dirty="0"/>
          </a:p>
          <a:p>
            <a:pPr marL="1011556" lvl="2" indent="0">
              <a:buNone/>
            </a:pPr>
            <a:endParaRPr lang="en-US" dirty="0"/>
          </a:p>
        </p:txBody>
      </p:sp>
    </p:spTree>
    <p:extLst>
      <p:ext uri="{BB962C8B-B14F-4D97-AF65-F5344CB8AC3E}">
        <p14:creationId xmlns:p14="http://schemas.microsoft.com/office/powerpoint/2010/main" val="3109055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29D-59D6-455C-9C45-2B28BA5DE501}"/>
              </a:ext>
            </a:extLst>
          </p:cNvPr>
          <p:cNvSpPr>
            <a:spLocks noGrp="1"/>
          </p:cNvSpPr>
          <p:nvPr>
            <p:ph type="title"/>
          </p:nvPr>
        </p:nvSpPr>
        <p:spPr/>
        <p:txBody>
          <a:bodyPr>
            <a:normAutofit/>
          </a:bodyPr>
          <a:lstStyle/>
          <a:p>
            <a:r>
              <a:rPr lang="en-US" dirty="0"/>
              <a:t>The World vs The Way</a:t>
            </a:r>
          </a:p>
        </p:txBody>
      </p:sp>
      <p:sp>
        <p:nvSpPr>
          <p:cNvPr id="3" name="Text Placeholder 2">
            <a:extLst>
              <a:ext uri="{FF2B5EF4-FFF2-40B4-BE49-F238E27FC236}">
                <a16:creationId xmlns:a16="http://schemas.microsoft.com/office/drawing/2014/main" id="{A524316E-86D2-4C08-A891-C2E366909F2D}"/>
              </a:ext>
            </a:extLst>
          </p:cNvPr>
          <p:cNvSpPr>
            <a:spLocks noGrp="1"/>
          </p:cNvSpPr>
          <p:nvPr>
            <p:ph type="body" idx="1"/>
          </p:nvPr>
        </p:nvSpPr>
        <p:spPr>
          <a:xfrm>
            <a:off x="1295401" y="2556932"/>
            <a:ext cx="9601196" cy="3843868"/>
          </a:xfrm>
        </p:spPr>
        <p:txBody>
          <a:bodyPr>
            <a:normAutofit/>
          </a:bodyPr>
          <a:lstStyle/>
          <a:p>
            <a:pPr marL="97155" indent="0">
              <a:buNone/>
            </a:pPr>
            <a:r>
              <a:rPr lang="en-US" sz="2600" dirty="0"/>
              <a:t>“Love one another as I have loved you.”</a:t>
            </a:r>
          </a:p>
          <a:p>
            <a:r>
              <a:rPr lang="en-US" sz="2600" dirty="0"/>
              <a:t>Friends laying down their lives for one another</a:t>
            </a:r>
          </a:p>
          <a:p>
            <a:r>
              <a:rPr lang="en-US" sz="2600" dirty="0"/>
              <a:t>Jesus’ love is complete and unchanging</a:t>
            </a:r>
          </a:p>
          <a:p>
            <a:endParaRPr lang="en-US" sz="2600" dirty="0"/>
          </a:p>
          <a:p>
            <a:pPr marL="97155" indent="0">
              <a:buNone/>
            </a:pPr>
            <a:r>
              <a:rPr lang="en-US" sz="2600" dirty="0"/>
              <a:t>“I no longer call you servants…”</a:t>
            </a:r>
          </a:p>
          <a:p>
            <a:r>
              <a:rPr lang="en-US" sz="2600" dirty="0"/>
              <a:t>Jesus reveals all the mystery of God’s love</a:t>
            </a:r>
          </a:p>
          <a:p>
            <a:pPr lvl="1"/>
            <a:r>
              <a:rPr lang="en-US" sz="1800" dirty="0"/>
              <a:t>Service (washing of the feet)</a:t>
            </a:r>
          </a:p>
          <a:p>
            <a:pPr lvl="1"/>
            <a:r>
              <a:rPr lang="en-US" sz="1800" dirty="0"/>
              <a:t>Comforting words</a:t>
            </a:r>
          </a:p>
          <a:p>
            <a:endParaRPr lang="en-US" dirty="0"/>
          </a:p>
          <a:p>
            <a:pPr marL="1011556" lvl="2" indent="0">
              <a:buNone/>
            </a:pPr>
            <a:endParaRPr lang="en-US" dirty="0"/>
          </a:p>
        </p:txBody>
      </p:sp>
    </p:spTree>
    <p:extLst>
      <p:ext uri="{BB962C8B-B14F-4D97-AF65-F5344CB8AC3E}">
        <p14:creationId xmlns:p14="http://schemas.microsoft.com/office/powerpoint/2010/main" val="3867386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629D-59D6-455C-9C45-2B28BA5DE501}"/>
              </a:ext>
            </a:extLst>
          </p:cNvPr>
          <p:cNvSpPr>
            <a:spLocks noGrp="1"/>
          </p:cNvSpPr>
          <p:nvPr>
            <p:ph type="title"/>
          </p:nvPr>
        </p:nvSpPr>
        <p:spPr/>
        <p:txBody>
          <a:bodyPr>
            <a:normAutofit/>
          </a:bodyPr>
          <a:lstStyle/>
          <a:p>
            <a:r>
              <a:rPr lang="en-US" dirty="0"/>
              <a:t>The World vs The Way</a:t>
            </a:r>
          </a:p>
        </p:txBody>
      </p:sp>
      <p:sp>
        <p:nvSpPr>
          <p:cNvPr id="3" name="Text Placeholder 2">
            <a:extLst>
              <a:ext uri="{FF2B5EF4-FFF2-40B4-BE49-F238E27FC236}">
                <a16:creationId xmlns:a16="http://schemas.microsoft.com/office/drawing/2014/main" id="{A524316E-86D2-4C08-A891-C2E366909F2D}"/>
              </a:ext>
            </a:extLst>
          </p:cNvPr>
          <p:cNvSpPr>
            <a:spLocks noGrp="1"/>
          </p:cNvSpPr>
          <p:nvPr>
            <p:ph type="body" idx="1"/>
          </p:nvPr>
        </p:nvSpPr>
        <p:spPr>
          <a:xfrm>
            <a:off x="1295401" y="2556932"/>
            <a:ext cx="9601196" cy="3843868"/>
          </a:xfrm>
        </p:spPr>
        <p:txBody>
          <a:bodyPr>
            <a:normAutofit/>
          </a:bodyPr>
          <a:lstStyle/>
          <a:p>
            <a:pPr marL="97155" indent="0">
              <a:buNone/>
            </a:pPr>
            <a:r>
              <a:rPr lang="en-US" dirty="0"/>
              <a:t>“If the world hates you, be aware that it hated me before it hated you.”</a:t>
            </a:r>
          </a:p>
          <a:p>
            <a:r>
              <a:rPr lang="en-US" sz="2000" dirty="0"/>
              <a:t>The Christian destiny is not separated from Christ</a:t>
            </a:r>
          </a:p>
          <a:p>
            <a:r>
              <a:rPr lang="en-US" sz="2000" dirty="0"/>
              <a:t>Christ becomes a permanent root</a:t>
            </a:r>
          </a:p>
          <a:p>
            <a:pPr lvl="1"/>
            <a:r>
              <a:rPr lang="en-US" dirty="0"/>
              <a:t>Source of nourishment for His disciples</a:t>
            </a:r>
          </a:p>
          <a:p>
            <a:pPr lvl="1"/>
            <a:r>
              <a:rPr lang="en-US" dirty="0"/>
              <a:t>Jesus is the foundation of the Church</a:t>
            </a:r>
          </a:p>
          <a:p>
            <a:pPr lvl="2"/>
            <a:r>
              <a:rPr lang="en-US" sz="2000" dirty="0"/>
              <a:t>People are united to Christ and to each other</a:t>
            </a:r>
          </a:p>
          <a:p>
            <a:pPr lvl="1"/>
            <a:r>
              <a:rPr lang="en-US" dirty="0"/>
              <a:t>The Church provides this nourishment via the sacraments</a:t>
            </a:r>
          </a:p>
        </p:txBody>
      </p:sp>
    </p:spTree>
    <p:extLst>
      <p:ext uri="{BB962C8B-B14F-4D97-AF65-F5344CB8AC3E}">
        <p14:creationId xmlns:p14="http://schemas.microsoft.com/office/powerpoint/2010/main" val="3885226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5E77-1F06-46B5-A19F-577E2693FC36}"/>
              </a:ext>
            </a:extLst>
          </p:cNvPr>
          <p:cNvSpPr>
            <a:spLocks noGrp="1"/>
          </p:cNvSpPr>
          <p:nvPr>
            <p:ph type="title"/>
          </p:nvPr>
        </p:nvSpPr>
        <p:spPr/>
        <p:txBody>
          <a:bodyPr/>
          <a:lstStyle/>
          <a:p>
            <a:r>
              <a:rPr lang="en-US" dirty="0"/>
              <a:t>Small Group</a:t>
            </a:r>
          </a:p>
        </p:txBody>
      </p:sp>
      <p:sp>
        <p:nvSpPr>
          <p:cNvPr id="3" name="Text Placeholder 2">
            <a:extLst>
              <a:ext uri="{FF2B5EF4-FFF2-40B4-BE49-F238E27FC236}">
                <a16:creationId xmlns:a16="http://schemas.microsoft.com/office/drawing/2014/main" id="{E8929BB1-7048-496F-914D-94F2A4131246}"/>
              </a:ext>
            </a:extLst>
          </p:cNvPr>
          <p:cNvSpPr>
            <a:spLocks noGrp="1"/>
          </p:cNvSpPr>
          <p:nvPr>
            <p:ph type="body" idx="1"/>
          </p:nvPr>
        </p:nvSpPr>
        <p:spPr>
          <a:xfrm>
            <a:off x="1295401" y="2556931"/>
            <a:ext cx="9601196" cy="3625037"/>
          </a:xfrm>
        </p:spPr>
        <p:txBody>
          <a:bodyPr>
            <a:normAutofit fontScale="92500" lnSpcReduction="20000"/>
          </a:bodyPr>
          <a:lstStyle/>
          <a:p>
            <a:pPr>
              <a:spcBef>
                <a:spcPts val="600"/>
              </a:spcBef>
              <a:spcAft>
                <a:spcPts val="600"/>
              </a:spcAft>
            </a:pPr>
            <a:r>
              <a:rPr lang="en-US" dirty="0"/>
              <a:t>When Jesus says, “apart from me you can do nothing,” what is he talking about? What things are impossible to accomplish apart from Jesus in your personal life? In the Christian community?</a:t>
            </a:r>
          </a:p>
          <a:p>
            <a:pPr>
              <a:spcBef>
                <a:spcPts val="600"/>
              </a:spcBef>
              <a:spcAft>
                <a:spcPts val="600"/>
              </a:spcAft>
            </a:pPr>
            <a:endParaRPr lang="en-US" dirty="0"/>
          </a:p>
          <a:p>
            <a:pPr>
              <a:spcBef>
                <a:spcPts val="600"/>
              </a:spcBef>
              <a:spcAft>
                <a:spcPts val="600"/>
              </a:spcAft>
            </a:pPr>
            <a:r>
              <a:rPr lang="en-US" dirty="0"/>
              <a:t>When Jesus talks about joy, is he talking about happiness? What is the basis for the kind of joy that Jesus wants for his disciples?</a:t>
            </a:r>
          </a:p>
          <a:p>
            <a:pPr>
              <a:spcBef>
                <a:spcPts val="600"/>
              </a:spcBef>
              <a:spcAft>
                <a:spcPts val="600"/>
              </a:spcAft>
            </a:pPr>
            <a:endParaRPr lang="en-US" dirty="0"/>
          </a:p>
          <a:p>
            <a:pPr>
              <a:spcBef>
                <a:spcPts val="600"/>
              </a:spcBef>
              <a:spcAft>
                <a:spcPts val="600"/>
              </a:spcAft>
            </a:pPr>
            <a:r>
              <a:rPr lang="en-US" dirty="0"/>
              <a:t>Have you ever experienced the full joy of Jesus in your life? Did it come at a time when everything was perfect or did it come in the midst of adversity and trial?</a:t>
            </a:r>
          </a:p>
          <a:p>
            <a:endParaRPr lang="en-US" dirty="0"/>
          </a:p>
        </p:txBody>
      </p:sp>
    </p:spTree>
    <p:extLst>
      <p:ext uri="{BB962C8B-B14F-4D97-AF65-F5344CB8AC3E}">
        <p14:creationId xmlns:p14="http://schemas.microsoft.com/office/powerpoint/2010/main" val="2177395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C853-763B-47C2-88C8-1EC5E0692561}"/>
              </a:ext>
            </a:extLst>
          </p:cNvPr>
          <p:cNvSpPr>
            <a:spLocks noGrp="1"/>
          </p:cNvSpPr>
          <p:nvPr>
            <p:ph type="title"/>
          </p:nvPr>
        </p:nvSpPr>
        <p:spPr/>
        <p:txBody>
          <a:bodyPr>
            <a:normAutofit fontScale="90000"/>
          </a:bodyPr>
          <a:lstStyle/>
          <a:p>
            <a:r>
              <a:rPr lang="en-US" dirty="0"/>
              <a:t>The Preface</a:t>
            </a:r>
            <a:br>
              <a:rPr lang="en-US" dirty="0"/>
            </a:br>
            <a:r>
              <a:rPr lang="en-US" dirty="0"/>
              <a:t>(The Messiah Has Come)</a:t>
            </a:r>
          </a:p>
        </p:txBody>
      </p:sp>
      <p:sp>
        <p:nvSpPr>
          <p:cNvPr id="3" name="Text Placeholder 2">
            <a:extLst>
              <a:ext uri="{FF2B5EF4-FFF2-40B4-BE49-F238E27FC236}">
                <a16:creationId xmlns:a16="http://schemas.microsoft.com/office/drawing/2014/main" id="{57DB3CFD-398B-4E1E-86BA-8C0A2F91FF90}"/>
              </a:ext>
            </a:extLst>
          </p:cNvPr>
          <p:cNvSpPr>
            <a:spLocks noGrp="1"/>
          </p:cNvSpPr>
          <p:nvPr>
            <p:ph type="body" idx="1"/>
          </p:nvPr>
        </p:nvSpPr>
        <p:spPr>
          <a:xfrm>
            <a:off x="1295401" y="2421227"/>
            <a:ext cx="9601196" cy="3721995"/>
          </a:xfrm>
        </p:spPr>
        <p:txBody>
          <a:bodyPr>
            <a:normAutofit lnSpcReduction="10000"/>
          </a:bodyPr>
          <a:lstStyle/>
          <a:p>
            <a:r>
              <a:rPr lang="en-US" dirty="0"/>
              <a:t>Jesus evades them until Passover</a:t>
            </a:r>
          </a:p>
          <a:p>
            <a:r>
              <a:rPr lang="en-US" dirty="0"/>
              <a:t>Mary anoints him at Bethany</a:t>
            </a:r>
          </a:p>
          <a:p>
            <a:pPr lvl="1"/>
            <a:r>
              <a:rPr lang="en-US" dirty="0"/>
              <a:t>Points to His burial</a:t>
            </a:r>
          </a:p>
          <a:p>
            <a:r>
              <a:rPr lang="en-US" dirty="0"/>
              <a:t>Jews plot to kill Lazarus</a:t>
            </a:r>
          </a:p>
          <a:p>
            <a:r>
              <a:rPr lang="en-US" dirty="0"/>
              <a:t>Entrance into Jerusalem</a:t>
            </a:r>
          </a:p>
          <a:p>
            <a:r>
              <a:rPr lang="en-US" dirty="0"/>
              <a:t>Gentiles openly come to Him</a:t>
            </a:r>
          </a:p>
          <a:p>
            <a:r>
              <a:rPr lang="en-US" dirty="0"/>
              <a:t>Jesus summarizes His teaching, speaks of His death</a:t>
            </a:r>
          </a:p>
          <a:p>
            <a:endParaRPr lang="en-US" dirty="0"/>
          </a:p>
          <a:p>
            <a:r>
              <a:rPr lang="en-US" dirty="0"/>
              <a:t>The Events in the Upper Room – Last Supper/Discourse/Etc.</a:t>
            </a:r>
          </a:p>
        </p:txBody>
      </p:sp>
    </p:spTree>
    <p:extLst>
      <p:ext uri="{BB962C8B-B14F-4D97-AF65-F5344CB8AC3E}">
        <p14:creationId xmlns:p14="http://schemas.microsoft.com/office/powerpoint/2010/main" val="152984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A17F-C9EB-42A7-9B78-22CAA80FB841}"/>
              </a:ext>
            </a:extLst>
          </p:cNvPr>
          <p:cNvSpPr>
            <a:spLocks noGrp="1"/>
          </p:cNvSpPr>
          <p:nvPr>
            <p:ph type="title"/>
          </p:nvPr>
        </p:nvSpPr>
        <p:spPr/>
        <p:txBody>
          <a:bodyPr/>
          <a:lstStyle/>
          <a:p>
            <a:r>
              <a:rPr lang="en-US" dirty="0"/>
              <a:t>The Upper Room</a:t>
            </a:r>
          </a:p>
        </p:txBody>
      </p:sp>
      <p:sp>
        <p:nvSpPr>
          <p:cNvPr id="3" name="Text Placeholder 2">
            <a:extLst>
              <a:ext uri="{FF2B5EF4-FFF2-40B4-BE49-F238E27FC236}">
                <a16:creationId xmlns:a16="http://schemas.microsoft.com/office/drawing/2014/main" id="{366330E6-336A-424D-BEEE-5B8F471F7011}"/>
              </a:ext>
            </a:extLst>
          </p:cNvPr>
          <p:cNvSpPr>
            <a:spLocks noGrp="1"/>
          </p:cNvSpPr>
          <p:nvPr>
            <p:ph type="body" idx="1"/>
          </p:nvPr>
        </p:nvSpPr>
        <p:spPr>
          <a:xfrm>
            <a:off x="1295401" y="2421228"/>
            <a:ext cx="9601196" cy="3709116"/>
          </a:xfrm>
        </p:spPr>
        <p:txBody>
          <a:bodyPr>
            <a:normAutofit/>
          </a:bodyPr>
          <a:lstStyle/>
          <a:p>
            <a:pPr marL="97155" indent="0">
              <a:buNone/>
            </a:pPr>
            <a:r>
              <a:rPr lang="en-US" dirty="0"/>
              <a:t>The use of an ‘upper room’ was established in ancient Israel </a:t>
            </a:r>
          </a:p>
          <a:p>
            <a:r>
              <a:rPr lang="en-US" dirty="0"/>
              <a:t>Usually a room built on the roof of a house, set apart</a:t>
            </a:r>
          </a:p>
          <a:p>
            <a:r>
              <a:rPr lang="en-US" dirty="0"/>
              <a:t>Used as a guest room, for travelers</a:t>
            </a:r>
          </a:p>
          <a:p>
            <a:r>
              <a:rPr lang="en-US" dirty="0"/>
              <a:t>Used as a place of prayer to invoke God’s power/grace</a:t>
            </a:r>
          </a:p>
          <a:p>
            <a:r>
              <a:rPr lang="en-US" dirty="0"/>
              <a:t>Sometimes open air, a little less sheltered</a:t>
            </a:r>
          </a:p>
          <a:p>
            <a:r>
              <a:rPr lang="en-US" dirty="0"/>
              <a:t>Other times, ornate and lavish (</a:t>
            </a:r>
            <a:r>
              <a:rPr lang="en-US" dirty="0" err="1"/>
              <a:t>Jer</a:t>
            </a:r>
            <a:r>
              <a:rPr lang="en-US" dirty="0"/>
              <a:t> 22:13)</a:t>
            </a:r>
          </a:p>
          <a:p>
            <a:pPr marL="97155" indent="0">
              <a:buNone/>
            </a:pPr>
            <a:endParaRPr lang="en-US" dirty="0"/>
          </a:p>
          <a:p>
            <a:pPr marL="97155" indent="0">
              <a:buNone/>
            </a:pPr>
            <a:endParaRPr lang="en-US" dirty="0"/>
          </a:p>
        </p:txBody>
      </p:sp>
    </p:spTree>
    <p:extLst>
      <p:ext uri="{BB962C8B-B14F-4D97-AF65-F5344CB8AC3E}">
        <p14:creationId xmlns:p14="http://schemas.microsoft.com/office/powerpoint/2010/main" val="167703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A17F-C9EB-42A7-9B78-22CAA80FB841}"/>
              </a:ext>
            </a:extLst>
          </p:cNvPr>
          <p:cNvSpPr>
            <a:spLocks noGrp="1"/>
          </p:cNvSpPr>
          <p:nvPr>
            <p:ph type="title"/>
          </p:nvPr>
        </p:nvSpPr>
        <p:spPr/>
        <p:txBody>
          <a:bodyPr/>
          <a:lstStyle/>
          <a:p>
            <a:r>
              <a:rPr lang="en-US" dirty="0"/>
              <a:t>The Upper Room – In the OT</a:t>
            </a:r>
          </a:p>
        </p:txBody>
      </p:sp>
      <p:sp>
        <p:nvSpPr>
          <p:cNvPr id="3" name="Text Placeholder 2">
            <a:extLst>
              <a:ext uri="{FF2B5EF4-FFF2-40B4-BE49-F238E27FC236}">
                <a16:creationId xmlns:a16="http://schemas.microsoft.com/office/drawing/2014/main" id="{366330E6-336A-424D-BEEE-5B8F471F7011}"/>
              </a:ext>
            </a:extLst>
          </p:cNvPr>
          <p:cNvSpPr>
            <a:spLocks noGrp="1"/>
          </p:cNvSpPr>
          <p:nvPr>
            <p:ph type="body" idx="1"/>
          </p:nvPr>
        </p:nvSpPr>
        <p:spPr>
          <a:xfrm>
            <a:off x="1295401" y="2556931"/>
            <a:ext cx="9601196" cy="3586291"/>
          </a:xfrm>
        </p:spPr>
        <p:txBody>
          <a:bodyPr>
            <a:normAutofit lnSpcReduction="10000"/>
          </a:bodyPr>
          <a:lstStyle/>
          <a:p>
            <a:pPr>
              <a:buFont typeface="Wingdings" panose="05000000000000000000" pitchFamily="2" charset="2"/>
              <a:buChar char="Ø"/>
            </a:pPr>
            <a:r>
              <a:rPr lang="en-US" dirty="0"/>
              <a:t>1 Kings 17: 19 – Elijah stays with the widow of Zarephath – he works miracles (raised her child from the dead)</a:t>
            </a:r>
          </a:p>
          <a:p>
            <a:pPr>
              <a:buFont typeface="Wingdings" panose="05000000000000000000" pitchFamily="2" charset="2"/>
              <a:buChar char="Ø"/>
            </a:pPr>
            <a:endParaRPr lang="en-US" dirty="0"/>
          </a:p>
          <a:p>
            <a:pPr>
              <a:buFont typeface="Wingdings" panose="05000000000000000000" pitchFamily="2" charset="2"/>
              <a:buChar char="Ø"/>
            </a:pPr>
            <a:r>
              <a:rPr lang="en-US" dirty="0"/>
              <a:t>2 Kings 4:10 – A wealthy woman built a room for Elisha so he would have a place as he passed by – he worked miracles for her (child, raised him from the dead)</a:t>
            </a:r>
          </a:p>
          <a:p>
            <a:pPr>
              <a:buFont typeface="Wingdings" panose="05000000000000000000" pitchFamily="2" charset="2"/>
              <a:buChar char="Ø"/>
            </a:pPr>
            <a:endParaRPr lang="en-US" dirty="0"/>
          </a:p>
          <a:p>
            <a:pPr>
              <a:buFont typeface="Wingdings" panose="05000000000000000000" pitchFamily="2" charset="2"/>
              <a:buChar char="Ø"/>
            </a:pPr>
            <a:r>
              <a:rPr lang="en-US" dirty="0"/>
              <a:t>Dan 6:10 – Daniel is overheard praying in the room just before his enemies throw him into the lion’s den</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44892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A17F-C9EB-42A7-9B78-22CAA80FB841}"/>
              </a:ext>
            </a:extLst>
          </p:cNvPr>
          <p:cNvSpPr>
            <a:spLocks noGrp="1"/>
          </p:cNvSpPr>
          <p:nvPr>
            <p:ph type="title"/>
          </p:nvPr>
        </p:nvSpPr>
        <p:spPr/>
        <p:txBody>
          <a:bodyPr/>
          <a:lstStyle/>
          <a:p>
            <a:r>
              <a:rPr lang="en-US" dirty="0"/>
              <a:t>The Upper Room – In the NT</a:t>
            </a:r>
          </a:p>
        </p:txBody>
      </p:sp>
      <p:sp>
        <p:nvSpPr>
          <p:cNvPr id="3" name="Text Placeholder 2">
            <a:extLst>
              <a:ext uri="{FF2B5EF4-FFF2-40B4-BE49-F238E27FC236}">
                <a16:creationId xmlns:a16="http://schemas.microsoft.com/office/drawing/2014/main" id="{366330E6-336A-424D-BEEE-5B8F471F7011}"/>
              </a:ext>
            </a:extLst>
          </p:cNvPr>
          <p:cNvSpPr>
            <a:spLocks noGrp="1"/>
          </p:cNvSpPr>
          <p:nvPr>
            <p:ph type="body" idx="1"/>
          </p:nvPr>
        </p:nvSpPr>
        <p:spPr>
          <a:xfrm>
            <a:off x="1295401" y="2434107"/>
            <a:ext cx="9601196" cy="3825025"/>
          </a:xfrm>
        </p:spPr>
        <p:txBody>
          <a:bodyPr>
            <a:normAutofit fontScale="92500" lnSpcReduction="10000"/>
          </a:bodyPr>
          <a:lstStyle/>
          <a:p>
            <a:pPr marL="97155" indent="0">
              <a:buNone/>
            </a:pPr>
            <a:r>
              <a:rPr lang="en-US" dirty="0"/>
              <a:t>In the Early Church</a:t>
            </a:r>
          </a:p>
          <a:p>
            <a:r>
              <a:rPr lang="en-US" dirty="0"/>
              <a:t>A place to gather -  for community, Eucharist</a:t>
            </a:r>
          </a:p>
          <a:p>
            <a:pPr marL="97155" indent="0">
              <a:buNone/>
            </a:pPr>
            <a:endParaRPr lang="en-US" dirty="0"/>
          </a:p>
          <a:p>
            <a:pPr>
              <a:buFont typeface="Wingdings" panose="05000000000000000000" pitchFamily="2" charset="2"/>
              <a:buChar char="Ø"/>
            </a:pPr>
            <a:r>
              <a:rPr lang="en-US" dirty="0"/>
              <a:t>Mark 14:15/ Luke 22:12 – The disciples are sent ahead to find a place to celebrate Passover.</a:t>
            </a:r>
          </a:p>
          <a:p>
            <a:pPr>
              <a:buFont typeface="Wingdings" panose="05000000000000000000" pitchFamily="2" charset="2"/>
              <a:buChar char="Ø"/>
            </a:pPr>
            <a:endParaRPr lang="en-US" dirty="0"/>
          </a:p>
          <a:p>
            <a:pPr>
              <a:buFont typeface="Wingdings" panose="05000000000000000000" pitchFamily="2" charset="2"/>
              <a:buChar char="Ø"/>
            </a:pPr>
            <a:r>
              <a:rPr lang="en-US" dirty="0"/>
              <a:t>Acts 1:13 – The disciples gather after the Ascension</a:t>
            </a:r>
          </a:p>
          <a:p>
            <a:pPr>
              <a:buFont typeface="Wingdings" panose="05000000000000000000" pitchFamily="2" charset="2"/>
              <a:buChar char="Ø"/>
            </a:pPr>
            <a:endParaRPr lang="en-US" dirty="0"/>
          </a:p>
          <a:p>
            <a:pPr>
              <a:buFont typeface="Wingdings" panose="05000000000000000000" pitchFamily="2" charset="2"/>
              <a:buChar char="Ø"/>
            </a:pPr>
            <a:r>
              <a:rPr lang="en-US" dirty="0"/>
              <a:t>Acts 9:37 – Tabitha, a disciple, dies and is placed there – Peter raises her to life</a:t>
            </a:r>
          </a:p>
        </p:txBody>
      </p:sp>
    </p:spTree>
    <p:extLst>
      <p:ext uri="{BB962C8B-B14F-4D97-AF65-F5344CB8AC3E}">
        <p14:creationId xmlns:p14="http://schemas.microsoft.com/office/powerpoint/2010/main" val="95800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C3670-FFA5-4F6A-A6A7-307BC1B690BE}"/>
              </a:ext>
            </a:extLst>
          </p:cNvPr>
          <p:cNvSpPr>
            <a:spLocks noGrp="1"/>
          </p:cNvSpPr>
          <p:nvPr>
            <p:ph type="title"/>
          </p:nvPr>
        </p:nvSpPr>
        <p:spPr/>
        <p:txBody>
          <a:bodyPr/>
          <a:lstStyle/>
          <a:p>
            <a:r>
              <a:rPr lang="en-US" dirty="0"/>
              <a:t>The Book of Glory Begins - (Ch. 13)</a:t>
            </a:r>
          </a:p>
        </p:txBody>
      </p:sp>
      <p:sp>
        <p:nvSpPr>
          <p:cNvPr id="3" name="Text Placeholder 2">
            <a:extLst>
              <a:ext uri="{FF2B5EF4-FFF2-40B4-BE49-F238E27FC236}">
                <a16:creationId xmlns:a16="http://schemas.microsoft.com/office/drawing/2014/main" id="{C6B05453-893B-4EFE-8CB0-D007361EDE0F}"/>
              </a:ext>
            </a:extLst>
          </p:cNvPr>
          <p:cNvSpPr>
            <a:spLocks noGrp="1"/>
          </p:cNvSpPr>
          <p:nvPr>
            <p:ph type="body" idx="1"/>
          </p:nvPr>
        </p:nvSpPr>
        <p:spPr>
          <a:xfrm>
            <a:off x="1295401" y="2438401"/>
            <a:ext cx="9601196" cy="3618522"/>
          </a:xfrm>
        </p:spPr>
        <p:txBody>
          <a:bodyPr>
            <a:normAutofit/>
          </a:bodyPr>
          <a:lstStyle/>
          <a:p>
            <a:pPr marL="97155" indent="0">
              <a:buNone/>
            </a:pPr>
            <a:r>
              <a:rPr lang="en-US" dirty="0"/>
              <a:t>The Washing of the Feet </a:t>
            </a:r>
          </a:p>
          <a:p>
            <a:pPr lvl="1"/>
            <a:r>
              <a:rPr lang="en-US" dirty="0"/>
              <a:t>Prophetic action – </a:t>
            </a:r>
          </a:p>
          <a:p>
            <a:pPr lvl="2"/>
            <a:r>
              <a:rPr lang="en-US" dirty="0"/>
              <a:t>Jesus becomes ‘a slave’</a:t>
            </a:r>
          </a:p>
          <a:p>
            <a:pPr lvl="2"/>
            <a:r>
              <a:rPr lang="en-US" dirty="0"/>
              <a:t>Points to the cross, ultimate service</a:t>
            </a:r>
          </a:p>
          <a:p>
            <a:pPr lvl="1"/>
            <a:r>
              <a:rPr lang="en-US" dirty="0"/>
              <a:t>Makes His apostles pure – </a:t>
            </a:r>
          </a:p>
          <a:p>
            <a:pPr lvl="2"/>
            <a:r>
              <a:rPr lang="en-US" dirty="0"/>
              <a:t>capable to participate in the Divine Meal</a:t>
            </a:r>
          </a:p>
          <a:p>
            <a:pPr lvl="1"/>
            <a:r>
              <a:rPr lang="en-US" dirty="0"/>
              <a:t>Ending external purification (Jewish ritual) - Jesus’ is complete</a:t>
            </a:r>
          </a:p>
          <a:p>
            <a:pPr lvl="1"/>
            <a:r>
              <a:rPr lang="en-US" dirty="0"/>
              <a:t>The Word makes them pure, like at Baptism</a:t>
            </a:r>
          </a:p>
          <a:p>
            <a:pPr lvl="1"/>
            <a:r>
              <a:rPr lang="en-US" dirty="0"/>
              <a:t>Christ was already embracing the cross (gift of self)</a:t>
            </a:r>
          </a:p>
        </p:txBody>
      </p:sp>
    </p:spTree>
    <p:extLst>
      <p:ext uri="{BB962C8B-B14F-4D97-AF65-F5344CB8AC3E}">
        <p14:creationId xmlns:p14="http://schemas.microsoft.com/office/powerpoint/2010/main" val="3081626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C3670-FFA5-4F6A-A6A7-307BC1B690BE}"/>
              </a:ext>
            </a:extLst>
          </p:cNvPr>
          <p:cNvSpPr>
            <a:spLocks noGrp="1"/>
          </p:cNvSpPr>
          <p:nvPr>
            <p:ph type="title"/>
          </p:nvPr>
        </p:nvSpPr>
        <p:spPr/>
        <p:txBody>
          <a:bodyPr/>
          <a:lstStyle/>
          <a:p>
            <a:r>
              <a:rPr lang="en-US" dirty="0"/>
              <a:t>The Betrayal</a:t>
            </a:r>
          </a:p>
        </p:txBody>
      </p:sp>
      <p:sp>
        <p:nvSpPr>
          <p:cNvPr id="3" name="Text Placeholder 2">
            <a:extLst>
              <a:ext uri="{FF2B5EF4-FFF2-40B4-BE49-F238E27FC236}">
                <a16:creationId xmlns:a16="http://schemas.microsoft.com/office/drawing/2014/main" id="{C6B05453-893B-4EFE-8CB0-D007361EDE0F}"/>
              </a:ext>
            </a:extLst>
          </p:cNvPr>
          <p:cNvSpPr>
            <a:spLocks noGrp="1"/>
          </p:cNvSpPr>
          <p:nvPr>
            <p:ph type="body" idx="1"/>
          </p:nvPr>
        </p:nvSpPr>
        <p:spPr>
          <a:xfrm>
            <a:off x="1295402" y="2446215"/>
            <a:ext cx="9601196" cy="3704493"/>
          </a:xfrm>
        </p:spPr>
        <p:txBody>
          <a:bodyPr>
            <a:normAutofit lnSpcReduction="10000"/>
          </a:bodyPr>
          <a:lstStyle/>
          <a:p>
            <a:pPr marL="97155" indent="0">
              <a:buNone/>
            </a:pPr>
            <a:r>
              <a:rPr lang="en-US" dirty="0"/>
              <a:t>The final event leading up to “The Hour” – Judas betrays Jesus</a:t>
            </a:r>
          </a:p>
          <a:p>
            <a:r>
              <a:rPr lang="en-US" sz="2000" dirty="0"/>
              <a:t>Jesus is ‘troubled in spirit’</a:t>
            </a:r>
          </a:p>
          <a:p>
            <a:r>
              <a:rPr lang="en-US" sz="2000" dirty="0"/>
              <a:t>The climax of Jesus’ purpose</a:t>
            </a:r>
          </a:p>
          <a:p>
            <a:pPr marL="97155" indent="0">
              <a:buNone/>
            </a:pPr>
            <a:endParaRPr lang="en-US" dirty="0"/>
          </a:p>
          <a:p>
            <a:pPr marL="97155" indent="0">
              <a:buNone/>
            </a:pPr>
            <a:r>
              <a:rPr lang="en-US" dirty="0"/>
              <a:t>“Do quickly what you are going to do.”</a:t>
            </a:r>
          </a:p>
          <a:p>
            <a:r>
              <a:rPr lang="en-US" sz="2000" dirty="0"/>
              <a:t>Confirms Jesus is in control, gives permission to let it happen</a:t>
            </a:r>
          </a:p>
          <a:p>
            <a:r>
              <a:rPr lang="en-US" sz="2000" dirty="0"/>
              <a:t>“..he immediately went out. And it was night.”</a:t>
            </a:r>
          </a:p>
          <a:p>
            <a:pPr lvl="1"/>
            <a:r>
              <a:rPr lang="en-US" dirty="0"/>
              <a:t>Judas is in spiritual darkness – turns his back on the light</a:t>
            </a:r>
          </a:p>
          <a:p>
            <a:pPr marL="97155" indent="0">
              <a:buNone/>
            </a:pPr>
            <a:endParaRPr lang="en-US" sz="2000" dirty="0"/>
          </a:p>
          <a:p>
            <a:pPr marL="97155" indent="0" algn="ctr">
              <a:buNone/>
            </a:pPr>
            <a:r>
              <a:rPr lang="en-US" sz="2000" dirty="0"/>
              <a:t>*All events are now in motion – His Hour has come*</a:t>
            </a:r>
          </a:p>
          <a:p>
            <a:pPr marL="1011556" lvl="2" indent="0">
              <a:buNone/>
            </a:pPr>
            <a:endParaRPr lang="en-US" dirty="0"/>
          </a:p>
        </p:txBody>
      </p:sp>
    </p:spTree>
    <p:extLst>
      <p:ext uri="{BB962C8B-B14F-4D97-AF65-F5344CB8AC3E}">
        <p14:creationId xmlns:p14="http://schemas.microsoft.com/office/powerpoint/2010/main" val="271457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C3670-FFA5-4F6A-A6A7-307BC1B690BE}"/>
              </a:ext>
            </a:extLst>
          </p:cNvPr>
          <p:cNvSpPr>
            <a:spLocks noGrp="1"/>
          </p:cNvSpPr>
          <p:nvPr>
            <p:ph type="title"/>
          </p:nvPr>
        </p:nvSpPr>
        <p:spPr/>
        <p:txBody>
          <a:bodyPr/>
          <a:lstStyle/>
          <a:p>
            <a:r>
              <a:rPr lang="en-US" dirty="0"/>
              <a:t>The Hour</a:t>
            </a:r>
          </a:p>
        </p:txBody>
      </p:sp>
      <p:sp>
        <p:nvSpPr>
          <p:cNvPr id="3" name="Text Placeholder 2">
            <a:extLst>
              <a:ext uri="{FF2B5EF4-FFF2-40B4-BE49-F238E27FC236}">
                <a16:creationId xmlns:a16="http://schemas.microsoft.com/office/drawing/2014/main" id="{C6B05453-893B-4EFE-8CB0-D007361EDE0F}"/>
              </a:ext>
            </a:extLst>
          </p:cNvPr>
          <p:cNvSpPr>
            <a:spLocks noGrp="1"/>
          </p:cNvSpPr>
          <p:nvPr>
            <p:ph type="body" idx="1"/>
          </p:nvPr>
        </p:nvSpPr>
        <p:spPr>
          <a:xfrm>
            <a:off x="1295401" y="2438400"/>
            <a:ext cx="9601196" cy="3437468"/>
          </a:xfrm>
        </p:spPr>
        <p:txBody>
          <a:bodyPr>
            <a:normAutofit/>
          </a:bodyPr>
          <a:lstStyle/>
          <a:p>
            <a:pPr marL="97155" indent="0">
              <a:buNone/>
            </a:pPr>
            <a:r>
              <a:rPr lang="en-US" dirty="0"/>
              <a:t>“The Hour” – Has begun and is a ‘passing’</a:t>
            </a:r>
          </a:p>
          <a:p>
            <a:pPr lvl="1"/>
            <a:r>
              <a:rPr lang="en-US" dirty="0"/>
              <a:t>Passing from one way of living to another</a:t>
            </a:r>
          </a:p>
          <a:p>
            <a:pPr lvl="1"/>
            <a:r>
              <a:rPr lang="en-US" dirty="0"/>
              <a:t>Like a Passover</a:t>
            </a:r>
          </a:p>
          <a:p>
            <a:pPr lvl="1"/>
            <a:r>
              <a:rPr lang="en-US" dirty="0"/>
              <a:t>Passing from this life to Glory</a:t>
            </a:r>
          </a:p>
          <a:p>
            <a:pPr marL="97156" indent="0" algn="ctr">
              <a:buNone/>
            </a:pPr>
            <a:endParaRPr lang="en-US" sz="2000" dirty="0"/>
          </a:p>
          <a:p>
            <a:pPr marL="97156" indent="0" algn="ctr">
              <a:buNone/>
            </a:pPr>
            <a:r>
              <a:rPr lang="en-US" sz="2000" dirty="0"/>
              <a:t>Crucifixion -&gt; Elevation -&gt; Death -&gt; Resurrection</a:t>
            </a:r>
          </a:p>
        </p:txBody>
      </p:sp>
    </p:spTree>
    <p:extLst>
      <p:ext uri="{BB962C8B-B14F-4D97-AF65-F5344CB8AC3E}">
        <p14:creationId xmlns:p14="http://schemas.microsoft.com/office/powerpoint/2010/main" val="2755403473"/>
      </p:ext>
    </p:extLst>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2279</Words>
  <Application>Microsoft Office PowerPoint</Application>
  <PresentationFormat>Widescreen</PresentationFormat>
  <Paragraphs>222</Paragraphs>
  <Slides>28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Wingdings</vt:lpstr>
      <vt:lpstr>Organic</vt:lpstr>
      <vt:lpstr>Gospel of John</vt:lpstr>
      <vt:lpstr>Structure</vt:lpstr>
      <vt:lpstr>The Preface (The Messiah Has Come)</vt:lpstr>
      <vt:lpstr>The Upper Room</vt:lpstr>
      <vt:lpstr>The Upper Room – In the OT</vt:lpstr>
      <vt:lpstr>The Upper Room – In the NT</vt:lpstr>
      <vt:lpstr>The Book of Glory Begins - (Ch. 13)</vt:lpstr>
      <vt:lpstr>The Betrayal</vt:lpstr>
      <vt:lpstr>The Hour</vt:lpstr>
      <vt:lpstr>A New Commandment</vt:lpstr>
      <vt:lpstr>The Farewell Discourse (Ch. 14)</vt:lpstr>
      <vt:lpstr>Warnings and Encouragement</vt:lpstr>
      <vt:lpstr>Preparing a Place for You</vt:lpstr>
      <vt:lpstr>Troubled</vt:lpstr>
      <vt:lpstr>Disciples Still Asking…</vt:lpstr>
      <vt:lpstr>Small Group</vt:lpstr>
      <vt:lpstr>The Way</vt:lpstr>
      <vt:lpstr>The Way</vt:lpstr>
      <vt:lpstr>Jesus Explains – Ch 15</vt:lpstr>
      <vt:lpstr>The OT Vineyard (Is 5:1-7)</vt:lpstr>
      <vt:lpstr>The Vine and the Branches</vt:lpstr>
      <vt:lpstr>The Vine and the Branches</vt:lpstr>
      <vt:lpstr>The Vine and the Branches</vt:lpstr>
      <vt:lpstr>The Vine and the Branches</vt:lpstr>
      <vt:lpstr>The Vine and the Branches</vt:lpstr>
      <vt:lpstr>The World vs The Way</vt:lpstr>
      <vt:lpstr>The World vs The Way</vt:lpstr>
      <vt:lpstr>Small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Gospel of John</dc:title>
  <dc:creator>Jennifer Sparrow</dc:creator>
  <cp:lastModifiedBy>Jennifer Sparrow</cp:lastModifiedBy>
  <cp:revision>134</cp:revision>
  <dcterms:modified xsi:type="dcterms:W3CDTF">2021-10-26T23:42:04Z</dcterms:modified>
</cp:coreProperties>
</file>