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2" r:id="rId3"/>
    <p:sldMasterId id="214748367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7559675" cx="10080625"/>
  <p:notesSz cx="7772400" cy="10058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368675" cy="5048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402138" y="0"/>
            <a:ext cx="3368675" cy="5048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553575"/>
            <a:ext cx="3368675" cy="5048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1: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0: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10: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0: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1: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9" name="Google Shape;179;p11: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emperor in the West had died – Roman empire was fractured – attacks and chaos</a:t>
            </a:r>
            <a:endParaRPr/>
          </a:p>
          <a:p>
            <a:pPr indent="0" lvl="0" marL="0" rtl="0" algn="l">
              <a:spcBef>
                <a:spcPts val="0"/>
              </a:spcBef>
              <a:spcAft>
                <a:spcPts val="0"/>
              </a:spcAft>
              <a:buNone/>
            </a:pPr>
            <a:r>
              <a:rPr lang="en-US"/>
              <a:t>Prefect – was like a mayor</a:t>
            </a:r>
            <a:endParaRPr/>
          </a:p>
          <a:p>
            <a:pPr indent="0" lvl="0" marL="0" rtl="0" algn="l">
              <a:spcBef>
                <a:spcPts val="0"/>
              </a:spcBef>
              <a:spcAft>
                <a:spcPts val="0"/>
              </a:spcAft>
              <a:buNone/>
            </a:pPr>
            <a:r>
              <a:rPr lang="en-US"/>
              <a:t>Heresy at the time: Donatism – clergy must be holy for sacraments to be grace-filled</a:t>
            </a:r>
            <a:endParaRPr/>
          </a:p>
        </p:txBody>
      </p:sp>
      <p:sp>
        <p:nvSpPr>
          <p:cNvPr id="180" name="Google Shape;180;p11: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2: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12: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Reforms: </a:t>
            </a:r>
            <a:r>
              <a:rPr b="0" i="0" lang="en-US" sz="1200">
                <a:solidFill>
                  <a:schemeClr val="dk1"/>
                </a:solidFill>
                <a:latin typeface="Calibri"/>
                <a:ea typeface="Calibri"/>
                <a:cs typeface="Calibri"/>
                <a:sym typeface="Calibri"/>
              </a:rPr>
              <a:t>He removed unworthy priests from office, forbade taking money for many services, respect for doctrine</a:t>
            </a:r>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Sent St. Augustine of Canterbury to England</a:t>
            </a:r>
            <a:endParaRPr/>
          </a:p>
        </p:txBody>
      </p:sp>
      <p:sp>
        <p:nvSpPr>
          <p:cNvPr id="187" name="Google Shape;187;p12: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3: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4" name="Google Shape;194;p13: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Christians must love God and their neighbor to the best of their ability – be guiltless but always repentant. Focus on sacrifice and good works.</a:t>
            </a:r>
            <a:endParaRPr/>
          </a:p>
        </p:txBody>
      </p:sp>
      <p:sp>
        <p:nvSpPr>
          <p:cNvPr id="195" name="Google Shape;195;p13: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4: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14: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5: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15: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Iconoclasm is another face of the Manichean heresy</a:t>
            </a:r>
            <a:endParaRPr/>
          </a:p>
        </p:txBody>
      </p:sp>
      <p:sp>
        <p:nvSpPr>
          <p:cNvPr id="208" name="Google Shape;208;p15: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6: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6: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7: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7: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8: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18: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2: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4: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5: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Eastern Roman Empire – centered in  Constantinople</a:t>
            </a:r>
            <a:endParaRPr/>
          </a:p>
        </p:txBody>
      </p:sp>
      <p:sp>
        <p:nvSpPr>
          <p:cNvPr id="138" name="Google Shape;138;p5: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p6: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200"/>
              <a:buFont typeface="Arial"/>
              <a:buNone/>
            </a:pPr>
            <a:r>
              <a:rPr lang="en-US" sz="1200">
                <a:solidFill>
                  <a:srgbClr val="FFFFFF"/>
                </a:solidFill>
                <a:latin typeface="Arial"/>
                <a:ea typeface="Arial"/>
                <a:cs typeface="Arial"/>
                <a:sym typeface="Arial"/>
              </a:rPr>
              <a:t>We know little of him from his contemporaries, first followers tried to poison him</a:t>
            </a:r>
            <a:endParaRPr/>
          </a:p>
          <a:p>
            <a:pPr indent="0" lvl="0" marL="0" marR="0" rtl="0" algn="l">
              <a:lnSpc>
                <a:spcPct val="100000"/>
              </a:lnSpc>
              <a:spcBef>
                <a:spcPts val="0"/>
              </a:spcBef>
              <a:spcAft>
                <a:spcPts val="0"/>
              </a:spcAft>
              <a:buClr>
                <a:schemeClr val="dk1"/>
              </a:buClr>
              <a:buSzPts val="1200"/>
              <a:buFont typeface="Calibri"/>
              <a:buNone/>
            </a:pPr>
            <a:r>
              <a:rPr b="0" i="0" lang="en-US" sz="1200">
                <a:solidFill>
                  <a:schemeClr val="dk1"/>
                </a:solidFill>
                <a:latin typeface="Calibri"/>
                <a:ea typeface="Calibri"/>
                <a:cs typeface="Calibri"/>
                <a:sym typeface="Calibri"/>
              </a:rPr>
              <a:t>One day the nurse borrowed a special tray to prepare a meal. But then, inadvertently, she dropped the tray and broke it. The old woman wept. It was a matter to be taken seriously in a place and time where neither mass production nor money were common. Seeing her distress Benedict knelt down, took the two parts of the broken tray into his hands, and, weeping himself, prayed. No sooner had he finished praying than he noticed that the tray was mended and, with great joy, returned it to his nurse.</a:t>
            </a:r>
            <a:endParaRPr b="0" sz="1200" strike="noStrike">
              <a:latin typeface="Arial"/>
              <a:ea typeface="Arial"/>
              <a:cs typeface="Arial"/>
              <a:sym typeface="Arial"/>
            </a:endParaRPr>
          </a:p>
          <a:p>
            <a:pPr indent="0" lvl="0" marL="0" rtl="0" algn="l">
              <a:spcBef>
                <a:spcPts val="0"/>
              </a:spcBef>
              <a:spcAft>
                <a:spcPts val="0"/>
              </a:spcAft>
              <a:buNone/>
            </a:pPr>
            <a:r>
              <a:t/>
            </a:r>
            <a:endParaRPr/>
          </a:p>
        </p:txBody>
      </p:sp>
      <p:sp>
        <p:nvSpPr>
          <p:cNvPr id="145" name="Google Shape;145;p6: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7: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p7: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200"/>
              <a:buFont typeface="Arial"/>
              <a:buNone/>
            </a:pPr>
            <a:r>
              <a:rPr lang="en-US" sz="1200">
                <a:solidFill>
                  <a:srgbClr val="FFFFFF"/>
                </a:solidFill>
                <a:latin typeface="Arial"/>
                <a:ea typeface="Arial"/>
                <a:cs typeface="Arial"/>
                <a:sym typeface="Arial"/>
              </a:rPr>
              <a:t>Jealousy threatened the monastery, so he moved south to Cassino</a:t>
            </a:r>
            <a:endParaRPr sz="1200">
              <a:solidFill>
                <a:srgbClr val="FFFFFF"/>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200"/>
              <a:buFont typeface="Arial"/>
              <a:buNone/>
            </a:pPr>
            <a:r>
              <a:rPr b="0" lang="en-US" sz="1200" strike="noStrike">
                <a:latin typeface="Arial"/>
                <a:ea typeface="Arial"/>
                <a:cs typeface="Arial"/>
                <a:sym typeface="Arial"/>
              </a:rPr>
              <a:t>Cassino reverted to paganism, terrible financial/social decline</a:t>
            </a:r>
            <a:endParaRPr/>
          </a:p>
          <a:p>
            <a:pPr indent="0" lvl="0" marL="0" rtl="0" algn="l">
              <a:spcBef>
                <a:spcPts val="0"/>
              </a:spcBef>
              <a:spcAft>
                <a:spcPts val="0"/>
              </a:spcAft>
              <a:buNone/>
            </a:pPr>
            <a:r>
              <a:rPr lang="en-US"/>
              <a:t>Work, esp manual labor, provided discipline. Formal communal prayer </a:t>
            </a:r>
            <a:endParaRPr/>
          </a:p>
          <a:p>
            <a:pPr indent="0" lvl="0" marL="0" rtl="0" algn="l">
              <a:spcBef>
                <a:spcPts val="0"/>
              </a:spcBef>
              <a:spcAft>
                <a:spcPts val="0"/>
              </a:spcAft>
              <a:buNone/>
            </a:pPr>
            <a:r>
              <a:rPr lang="en-US"/>
              <a:t>Preserved intellectual works for Europe</a:t>
            </a:r>
            <a:endParaRPr/>
          </a:p>
        </p:txBody>
      </p:sp>
      <p:sp>
        <p:nvSpPr>
          <p:cNvPr id="152" name="Google Shape;152;p7: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8: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8: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200"/>
              <a:buFont typeface="Arial"/>
              <a:buNone/>
            </a:pPr>
            <a:r>
              <a:rPr lang="en-US" sz="1200">
                <a:solidFill>
                  <a:srgbClr val="FFFFFF"/>
                </a:solidFill>
                <a:latin typeface="Arial"/>
                <a:ea typeface="Arial"/>
                <a:cs typeface="Arial"/>
                <a:sym typeface="Arial"/>
              </a:rPr>
              <a:t>We know little of him from his contemporaries</a:t>
            </a:r>
            <a:endParaRPr b="0" sz="1200" strike="noStrike">
              <a:latin typeface="Arial"/>
              <a:ea typeface="Arial"/>
              <a:cs typeface="Arial"/>
              <a:sym typeface="Arial"/>
            </a:endParaRPr>
          </a:p>
          <a:p>
            <a:pPr indent="0" lvl="0" marL="0" rtl="0" algn="l">
              <a:spcBef>
                <a:spcPts val="0"/>
              </a:spcBef>
              <a:spcAft>
                <a:spcPts val="0"/>
              </a:spcAft>
              <a:buNone/>
            </a:pPr>
            <a:r>
              <a:t/>
            </a:r>
            <a:endParaRPr/>
          </a:p>
        </p:txBody>
      </p:sp>
      <p:sp>
        <p:nvSpPr>
          <p:cNvPr id="159" name="Google Shape;159;p8: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9:notes"/>
          <p:cNvSpPr/>
          <p:nvPr>
            <p:ph idx="2" type="sldImg"/>
          </p:nvPr>
        </p:nvSpPr>
        <p:spPr>
          <a:xfrm>
            <a:off x="1624013" y="1257300"/>
            <a:ext cx="4524375"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9:notes"/>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p>
            <a:pPr indent="0" lvl="0" marL="2520" rtl="0" algn="l">
              <a:spcBef>
                <a:spcPts val="0"/>
              </a:spcBef>
              <a:spcAft>
                <a:spcPts val="0"/>
              </a:spcAft>
              <a:buNone/>
            </a:pPr>
            <a:r>
              <a:rPr lang="en-US" sz="1200">
                <a:solidFill>
                  <a:srgbClr val="FFFFFF"/>
                </a:solidFill>
                <a:latin typeface="Arial"/>
                <a:ea typeface="Arial"/>
                <a:cs typeface="Arial"/>
                <a:sym typeface="Arial"/>
              </a:rPr>
              <a:t>He interpreted the dove to mean that his sister had died.</a:t>
            </a:r>
            <a:endParaRPr/>
          </a:p>
          <a:p>
            <a:pPr indent="0" lvl="0" marL="0" rtl="0" algn="l">
              <a:spcBef>
                <a:spcPts val="1414"/>
              </a:spcBef>
              <a:spcAft>
                <a:spcPts val="0"/>
              </a:spcAft>
              <a:buNone/>
            </a:pPr>
            <a:r>
              <a:rPr lang="en-US"/>
              <a:t>St. Gregory said: "She could do more because she loved more.”</a:t>
            </a:r>
            <a:endParaRPr/>
          </a:p>
        </p:txBody>
      </p:sp>
      <p:sp>
        <p:nvSpPr>
          <p:cNvPr id="166" name="Google Shape;166;p9:notes"/>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2" name="Shape 12"/>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2" name="Shape 42"/>
        <p:cNvGrpSpPr/>
        <p:nvPr/>
      </p:nvGrpSpPr>
      <p:grpSpPr>
        <a:xfrm>
          <a:off x="0" y="0"/>
          <a:ext cx="0" cy="0"/>
          <a:chOff x="0" y="0"/>
          <a:chExt cx="0" cy="0"/>
        </a:xfrm>
      </p:grpSpPr>
      <p:sp>
        <p:nvSpPr>
          <p:cNvPr id="43" name="Google Shape;43;p11"/>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1"/>
          <p:cNvSpPr txBox="1"/>
          <p:nvPr>
            <p:ph idx="1" type="body"/>
          </p:nvPr>
        </p:nvSpPr>
        <p:spPr>
          <a:xfrm>
            <a:off x="504000" y="1768680"/>
            <a:ext cx="907200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11"/>
          <p:cNvSpPr txBox="1"/>
          <p:nvPr>
            <p:ph idx="2" type="body"/>
          </p:nvPr>
        </p:nvSpPr>
        <p:spPr>
          <a:xfrm>
            <a:off x="504000" y="4058640"/>
            <a:ext cx="907200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6" name="Shape 46"/>
        <p:cNvGrpSpPr/>
        <p:nvPr/>
      </p:nvGrpSpPr>
      <p:grpSpPr>
        <a:xfrm>
          <a:off x="0" y="0"/>
          <a:ext cx="0" cy="0"/>
          <a:chOff x="0" y="0"/>
          <a:chExt cx="0" cy="0"/>
        </a:xfrm>
      </p:grpSpPr>
      <p:sp>
        <p:nvSpPr>
          <p:cNvPr id="47" name="Google Shape;47;p12"/>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2"/>
          <p:cNvSpPr txBox="1"/>
          <p:nvPr>
            <p:ph idx="1" type="body"/>
          </p:nvPr>
        </p:nvSpPr>
        <p:spPr>
          <a:xfrm>
            <a:off x="50400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2"/>
          <p:cNvSpPr txBox="1"/>
          <p:nvPr>
            <p:ph idx="2" type="body"/>
          </p:nvPr>
        </p:nvSpPr>
        <p:spPr>
          <a:xfrm>
            <a:off x="515268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2"/>
          <p:cNvSpPr txBox="1"/>
          <p:nvPr>
            <p:ph idx="3" type="body"/>
          </p:nvPr>
        </p:nvSpPr>
        <p:spPr>
          <a:xfrm>
            <a:off x="504000" y="405864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12"/>
          <p:cNvSpPr txBox="1"/>
          <p:nvPr>
            <p:ph idx="4" type="body"/>
          </p:nvPr>
        </p:nvSpPr>
        <p:spPr>
          <a:xfrm>
            <a:off x="5152680" y="405864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2" name="Shape 52"/>
        <p:cNvGrpSpPr/>
        <p:nvPr/>
      </p:nvGrpSpPr>
      <p:grpSpPr>
        <a:xfrm>
          <a:off x="0" y="0"/>
          <a:ext cx="0" cy="0"/>
          <a:chOff x="0" y="0"/>
          <a:chExt cx="0" cy="0"/>
        </a:xfrm>
      </p:grpSpPr>
      <p:sp>
        <p:nvSpPr>
          <p:cNvPr id="53" name="Google Shape;53;p13"/>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3"/>
          <p:cNvSpPr txBox="1"/>
          <p:nvPr>
            <p:ph idx="1" type="body"/>
          </p:nvPr>
        </p:nvSpPr>
        <p:spPr>
          <a:xfrm>
            <a:off x="504000" y="176868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3"/>
          <p:cNvSpPr txBox="1"/>
          <p:nvPr>
            <p:ph idx="2" type="body"/>
          </p:nvPr>
        </p:nvSpPr>
        <p:spPr>
          <a:xfrm>
            <a:off x="3571560" y="176868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13"/>
          <p:cNvSpPr txBox="1"/>
          <p:nvPr>
            <p:ph idx="3" type="body"/>
          </p:nvPr>
        </p:nvSpPr>
        <p:spPr>
          <a:xfrm>
            <a:off x="6639120" y="176868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13"/>
          <p:cNvSpPr txBox="1"/>
          <p:nvPr>
            <p:ph idx="4" type="body"/>
          </p:nvPr>
        </p:nvSpPr>
        <p:spPr>
          <a:xfrm>
            <a:off x="504000" y="405864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13"/>
          <p:cNvSpPr txBox="1"/>
          <p:nvPr>
            <p:ph idx="5" type="body"/>
          </p:nvPr>
        </p:nvSpPr>
        <p:spPr>
          <a:xfrm>
            <a:off x="3571560" y="405864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13"/>
          <p:cNvSpPr txBox="1"/>
          <p:nvPr>
            <p:ph idx="6" type="body"/>
          </p:nvPr>
        </p:nvSpPr>
        <p:spPr>
          <a:xfrm>
            <a:off x="6639120" y="405864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63" name="Shape 6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64" name="Shape 64"/>
        <p:cNvGrpSpPr/>
        <p:nvPr/>
      </p:nvGrpSpPr>
      <p:grpSpPr>
        <a:xfrm>
          <a:off x="0" y="0"/>
          <a:ext cx="0" cy="0"/>
          <a:chOff x="0" y="0"/>
          <a:chExt cx="0" cy="0"/>
        </a:xfrm>
      </p:grpSpPr>
      <p:sp>
        <p:nvSpPr>
          <p:cNvPr id="65" name="Google Shape;65;p16"/>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6"/>
          <p:cNvSpPr txBox="1"/>
          <p:nvPr>
            <p:ph idx="1" type="subTitle"/>
          </p:nvPr>
        </p:nvSpPr>
        <p:spPr>
          <a:xfrm>
            <a:off x="504000" y="3739121"/>
            <a:ext cx="9072000" cy="443198"/>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2800"/>
              <a:buChar char="•"/>
              <a:defRPr>
                <a:latin typeface="Arial"/>
                <a:ea typeface="Arial"/>
                <a:cs typeface="Arial"/>
                <a:sym typeface="Arial"/>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67" name="Shape 67"/>
        <p:cNvGrpSpPr/>
        <p:nvPr/>
      </p:nvGrpSpPr>
      <p:grpSpPr>
        <a:xfrm>
          <a:off x="0" y="0"/>
          <a:ext cx="0" cy="0"/>
          <a:chOff x="0" y="0"/>
          <a:chExt cx="0" cy="0"/>
        </a:xfrm>
      </p:grpSpPr>
      <p:sp>
        <p:nvSpPr>
          <p:cNvPr id="68" name="Google Shape;68;p17"/>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7"/>
          <p:cNvSpPr txBox="1"/>
          <p:nvPr>
            <p:ph idx="1" type="body"/>
          </p:nvPr>
        </p:nvSpPr>
        <p:spPr>
          <a:xfrm>
            <a:off x="504000" y="1768680"/>
            <a:ext cx="907200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70" name="Shape 70"/>
        <p:cNvGrpSpPr/>
        <p:nvPr/>
      </p:nvGrpSpPr>
      <p:grpSpPr>
        <a:xfrm>
          <a:off x="0" y="0"/>
          <a:ext cx="0" cy="0"/>
          <a:chOff x="0" y="0"/>
          <a:chExt cx="0" cy="0"/>
        </a:xfrm>
      </p:grpSpPr>
      <p:sp>
        <p:nvSpPr>
          <p:cNvPr id="71" name="Google Shape;71;p18"/>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8"/>
          <p:cNvSpPr txBox="1"/>
          <p:nvPr>
            <p:ph idx="1" type="body"/>
          </p:nvPr>
        </p:nvSpPr>
        <p:spPr>
          <a:xfrm>
            <a:off x="504000" y="1768680"/>
            <a:ext cx="442692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18"/>
          <p:cNvSpPr txBox="1"/>
          <p:nvPr>
            <p:ph idx="2" type="body"/>
          </p:nvPr>
        </p:nvSpPr>
        <p:spPr>
          <a:xfrm>
            <a:off x="5152680" y="1768680"/>
            <a:ext cx="442692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4" name="Shape 74"/>
        <p:cNvGrpSpPr/>
        <p:nvPr/>
      </p:nvGrpSpPr>
      <p:grpSpPr>
        <a:xfrm>
          <a:off x="0" y="0"/>
          <a:ext cx="0" cy="0"/>
          <a:chOff x="0" y="0"/>
          <a:chExt cx="0" cy="0"/>
        </a:xfrm>
      </p:grpSpPr>
      <p:sp>
        <p:nvSpPr>
          <p:cNvPr id="75" name="Google Shape;75;p19"/>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76" name="Shape 76"/>
        <p:cNvGrpSpPr/>
        <p:nvPr/>
      </p:nvGrpSpPr>
      <p:grpSpPr>
        <a:xfrm>
          <a:off x="0" y="0"/>
          <a:ext cx="0" cy="0"/>
          <a:chOff x="0" y="0"/>
          <a:chExt cx="0" cy="0"/>
        </a:xfrm>
      </p:grpSpPr>
      <p:sp>
        <p:nvSpPr>
          <p:cNvPr id="77" name="Google Shape;77;p20"/>
          <p:cNvSpPr txBox="1"/>
          <p:nvPr>
            <p:ph idx="1" type="subTitle"/>
          </p:nvPr>
        </p:nvSpPr>
        <p:spPr>
          <a:xfrm>
            <a:off x="504000" y="3004901"/>
            <a:ext cx="9072000" cy="443198"/>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2800"/>
              <a:buChar char="•"/>
              <a:defRPr>
                <a:latin typeface="Arial"/>
                <a:ea typeface="Arial"/>
                <a:cs typeface="Arial"/>
                <a:sym typeface="Arial"/>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78" name="Shape 78"/>
        <p:cNvGrpSpPr/>
        <p:nvPr/>
      </p:nvGrpSpPr>
      <p:grpSpPr>
        <a:xfrm>
          <a:off x="0" y="0"/>
          <a:ext cx="0" cy="0"/>
          <a:chOff x="0" y="0"/>
          <a:chExt cx="0" cy="0"/>
        </a:xfrm>
      </p:grpSpPr>
      <p:sp>
        <p:nvSpPr>
          <p:cNvPr id="79" name="Google Shape;79;p21"/>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1"/>
          <p:cNvSpPr txBox="1"/>
          <p:nvPr>
            <p:ph idx="1" type="body"/>
          </p:nvPr>
        </p:nvSpPr>
        <p:spPr>
          <a:xfrm>
            <a:off x="50400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1"/>
          <p:cNvSpPr txBox="1"/>
          <p:nvPr>
            <p:ph idx="2" type="body"/>
          </p:nvPr>
        </p:nvSpPr>
        <p:spPr>
          <a:xfrm>
            <a:off x="5152680" y="1768680"/>
            <a:ext cx="442692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21"/>
          <p:cNvSpPr txBox="1"/>
          <p:nvPr>
            <p:ph idx="3" type="body"/>
          </p:nvPr>
        </p:nvSpPr>
        <p:spPr>
          <a:xfrm>
            <a:off x="504000" y="405864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3"/>
          <p:cNvSpPr txBox="1"/>
          <p:nvPr>
            <p:ph idx="1" type="subTitle"/>
          </p:nvPr>
        </p:nvSpPr>
        <p:spPr>
          <a:xfrm>
            <a:off x="504000" y="3739121"/>
            <a:ext cx="9072000" cy="443198"/>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2800"/>
              <a:buChar char="•"/>
              <a:defRPr>
                <a:latin typeface="Arial"/>
                <a:ea typeface="Arial"/>
                <a:cs typeface="Arial"/>
                <a:sym typeface="Arial"/>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83" name="Shape 83"/>
        <p:cNvGrpSpPr/>
        <p:nvPr/>
      </p:nvGrpSpPr>
      <p:grpSpPr>
        <a:xfrm>
          <a:off x="0" y="0"/>
          <a:ext cx="0" cy="0"/>
          <a:chOff x="0" y="0"/>
          <a:chExt cx="0" cy="0"/>
        </a:xfrm>
      </p:grpSpPr>
      <p:sp>
        <p:nvSpPr>
          <p:cNvPr id="84" name="Google Shape;84;p22"/>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2"/>
          <p:cNvSpPr txBox="1"/>
          <p:nvPr>
            <p:ph idx="1" type="body"/>
          </p:nvPr>
        </p:nvSpPr>
        <p:spPr>
          <a:xfrm>
            <a:off x="504000" y="1768680"/>
            <a:ext cx="442692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2"/>
          <p:cNvSpPr txBox="1"/>
          <p:nvPr>
            <p:ph idx="2" type="body"/>
          </p:nvPr>
        </p:nvSpPr>
        <p:spPr>
          <a:xfrm>
            <a:off x="515268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2"/>
          <p:cNvSpPr txBox="1"/>
          <p:nvPr>
            <p:ph idx="3" type="body"/>
          </p:nvPr>
        </p:nvSpPr>
        <p:spPr>
          <a:xfrm>
            <a:off x="5152680" y="405864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88" name="Shape 88"/>
        <p:cNvGrpSpPr/>
        <p:nvPr/>
      </p:nvGrpSpPr>
      <p:grpSpPr>
        <a:xfrm>
          <a:off x="0" y="0"/>
          <a:ext cx="0" cy="0"/>
          <a:chOff x="0" y="0"/>
          <a:chExt cx="0" cy="0"/>
        </a:xfrm>
      </p:grpSpPr>
      <p:sp>
        <p:nvSpPr>
          <p:cNvPr id="89" name="Google Shape;89;p23"/>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3"/>
          <p:cNvSpPr txBox="1"/>
          <p:nvPr>
            <p:ph idx="1" type="body"/>
          </p:nvPr>
        </p:nvSpPr>
        <p:spPr>
          <a:xfrm>
            <a:off x="50400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23"/>
          <p:cNvSpPr txBox="1"/>
          <p:nvPr>
            <p:ph idx="2" type="body"/>
          </p:nvPr>
        </p:nvSpPr>
        <p:spPr>
          <a:xfrm>
            <a:off x="515268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23"/>
          <p:cNvSpPr txBox="1"/>
          <p:nvPr>
            <p:ph idx="3" type="body"/>
          </p:nvPr>
        </p:nvSpPr>
        <p:spPr>
          <a:xfrm>
            <a:off x="504000" y="4058640"/>
            <a:ext cx="907200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93" name="Shape 93"/>
        <p:cNvGrpSpPr/>
        <p:nvPr/>
      </p:nvGrpSpPr>
      <p:grpSpPr>
        <a:xfrm>
          <a:off x="0" y="0"/>
          <a:ext cx="0" cy="0"/>
          <a:chOff x="0" y="0"/>
          <a:chExt cx="0" cy="0"/>
        </a:xfrm>
      </p:grpSpPr>
      <p:sp>
        <p:nvSpPr>
          <p:cNvPr id="94" name="Google Shape;94;p24"/>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24"/>
          <p:cNvSpPr txBox="1"/>
          <p:nvPr>
            <p:ph idx="1" type="body"/>
          </p:nvPr>
        </p:nvSpPr>
        <p:spPr>
          <a:xfrm>
            <a:off x="504000" y="1768680"/>
            <a:ext cx="907200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24"/>
          <p:cNvSpPr txBox="1"/>
          <p:nvPr>
            <p:ph idx="2" type="body"/>
          </p:nvPr>
        </p:nvSpPr>
        <p:spPr>
          <a:xfrm>
            <a:off x="504000" y="4058640"/>
            <a:ext cx="907200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97" name="Shape 97"/>
        <p:cNvGrpSpPr/>
        <p:nvPr/>
      </p:nvGrpSpPr>
      <p:grpSpPr>
        <a:xfrm>
          <a:off x="0" y="0"/>
          <a:ext cx="0" cy="0"/>
          <a:chOff x="0" y="0"/>
          <a:chExt cx="0" cy="0"/>
        </a:xfrm>
      </p:grpSpPr>
      <p:sp>
        <p:nvSpPr>
          <p:cNvPr id="98" name="Google Shape;98;p25"/>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5"/>
          <p:cNvSpPr txBox="1"/>
          <p:nvPr>
            <p:ph idx="1" type="body"/>
          </p:nvPr>
        </p:nvSpPr>
        <p:spPr>
          <a:xfrm>
            <a:off x="50400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0" name="Google Shape;100;p25"/>
          <p:cNvSpPr txBox="1"/>
          <p:nvPr>
            <p:ph idx="2" type="body"/>
          </p:nvPr>
        </p:nvSpPr>
        <p:spPr>
          <a:xfrm>
            <a:off x="515268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25"/>
          <p:cNvSpPr txBox="1"/>
          <p:nvPr>
            <p:ph idx="3" type="body"/>
          </p:nvPr>
        </p:nvSpPr>
        <p:spPr>
          <a:xfrm>
            <a:off x="504000" y="405864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25"/>
          <p:cNvSpPr txBox="1"/>
          <p:nvPr>
            <p:ph idx="4" type="body"/>
          </p:nvPr>
        </p:nvSpPr>
        <p:spPr>
          <a:xfrm>
            <a:off x="5152680" y="405864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03" name="Shape 103"/>
        <p:cNvGrpSpPr/>
        <p:nvPr/>
      </p:nvGrpSpPr>
      <p:grpSpPr>
        <a:xfrm>
          <a:off x="0" y="0"/>
          <a:ext cx="0" cy="0"/>
          <a:chOff x="0" y="0"/>
          <a:chExt cx="0" cy="0"/>
        </a:xfrm>
      </p:grpSpPr>
      <p:sp>
        <p:nvSpPr>
          <p:cNvPr id="104" name="Google Shape;104;p26"/>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26"/>
          <p:cNvSpPr txBox="1"/>
          <p:nvPr>
            <p:ph idx="1" type="body"/>
          </p:nvPr>
        </p:nvSpPr>
        <p:spPr>
          <a:xfrm>
            <a:off x="504000" y="176868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26"/>
          <p:cNvSpPr txBox="1"/>
          <p:nvPr>
            <p:ph idx="2" type="body"/>
          </p:nvPr>
        </p:nvSpPr>
        <p:spPr>
          <a:xfrm>
            <a:off x="3571560" y="176868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26"/>
          <p:cNvSpPr txBox="1"/>
          <p:nvPr>
            <p:ph idx="3" type="body"/>
          </p:nvPr>
        </p:nvSpPr>
        <p:spPr>
          <a:xfrm>
            <a:off x="6639120" y="176868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6"/>
          <p:cNvSpPr txBox="1"/>
          <p:nvPr>
            <p:ph idx="4" type="body"/>
          </p:nvPr>
        </p:nvSpPr>
        <p:spPr>
          <a:xfrm>
            <a:off x="504000" y="405864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9" name="Google Shape;109;p26"/>
          <p:cNvSpPr txBox="1"/>
          <p:nvPr>
            <p:ph idx="5" type="body"/>
          </p:nvPr>
        </p:nvSpPr>
        <p:spPr>
          <a:xfrm>
            <a:off x="3571560" y="405864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0" name="Google Shape;110;p26"/>
          <p:cNvSpPr txBox="1"/>
          <p:nvPr>
            <p:ph idx="6" type="body"/>
          </p:nvPr>
        </p:nvSpPr>
        <p:spPr>
          <a:xfrm>
            <a:off x="6639120" y="4058640"/>
            <a:ext cx="292104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6" name="Shape 16"/>
        <p:cNvGrpSpPr/>
        <p:nvPr/>
      </p:nvGrpSpPr>
      <p:grpSpPr>
        <a:xfrm>
          <a:off x="0" y="0"/>
          <a:ext cx="0" cy="0"/>
          <a:chOff x="0" y="0"/>
          <a:chExt cx="0" cy="0"/>
        </a:xfrm>
      </p:grpSpPr>
      <p:sp>
        <p:nvSpPr>
          <p:cNvPr id="17" name="Google Shape;17;p4"/>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4"/>
          <p:cNvSpPr txBox="1"/>
          <p:nvPr>
            <p:ph idx="1" type="body"/>
          </p:nvPr>
        </p:nvSpPr>
        <p:spPr>
          <a:xfrm>
            <a:off x="504000" y="1768680"/>
            <a:ext cx="907200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9" name="Shape 19"/>
        <p:cNvGrpSpPr/>
        <p:nvPr/>
      </p:nvGrpSpPr>
      <p:grpSpPr>
        <a:xfrm>
          <a:off x="0" y="0"/>
          <a:ext cx="0" cy="0"/>
          <a:chOff x="0" y="0"/>
          <a:chExt cx="0" cy="0"/>
        </a:xfrm>
      </p:grpSpPr>
      <p:sp>
        <p:nvSpPr>
          <p:cNvPr id="20" name="Google Shape;20;p5"/>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5"/>
          <p:cNvSpPr txBox="1"/>
          <p:nvPr>
            <p:ph idx="1" type="body"/>
          </p:nvPr>
        </p:nvSpPr>
        <p:spPr>
          <a:xfrm>
            <a:off x="504000" y="1768680"/>
            <a:ext cx="442692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5"/>
          <p:cNvSpPr txBox="1"/>
          <p:nvPr>
            <p:ph idx="2" type="body"/>
          </p:nvPr>
        </p:nvSpPr>
        <p:spPr>
          <a:xfrm>
            <a:off x="5152680" y="1768680"/>
            <a:ext cx="442692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6"/>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5" name="Shape 25"/>
        <p:cNvGrpSpPr/>
        <p:nvPr/>
      </p:nvGrpSpPr>
      <p:grpSpPr>
        <a:xfrm>
          <a:off x="0" y="0"/>
          <a:ext cx="0" cy="0"/>
          <a:chOff x="0" y="0"/>
          <a:chExt cx="0" cy="0"/>
        </a:xfrm>
      </p:grpSpPr>
      <p:sp>
        <p:nvSpPr>
          <p:cNvPr id="26" name="Google Shape;26;p7"/>
          <p:cNvSpPr txBox="1"/>
          <p:nvPr>
            <p:ph idx="1" type="subTitle"/>
          </p:nvPr>
        </p:nvSpPr>
        <p:spPr>
          <a:xfrm>
            <a:off x="504000" y="3004901"/>
            <a:ext cx="9072000" cy="443198"/>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2800"/>
              <a:buChar char="•"/>
              <a:defRPr>
                <a:latin typeface="Arial"/>
                <a:ea typeface="Arial"/>
                <a:cs typeface="Arial"/>
                <a:sym typeface="Arial"/>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7" name="Shape 27"/>
        <p:cNvGrpSpPr/>
        <p:nvPr/>
      </p:nvGrpSpPr>
      <p:grpSpPr>
        <a:xfrm>
          <a:off x="0" y="0"/>
          <a:ext cx="0" cy="0"/>
          <a:chOff x="0" y="0"/>
          <a:chExt cx="0" cy="0"/>
        </a:xfrm>
      </p:grpSpPr>
      <p:sp>
        <p:nvSpPr>
          <p:cNvPr id="28" name="Google Shape;28;p8"/>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8"/>
          <p:cNvSpPr txBox="1"/>
          <p:nvPr>
            <p:ph idx="1" type="body"/>
          </p:nvPr>
        </p:nvSpPr>
        <p:spPr>
          <a:xfrm>
            <a:off x="50400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8"/>
          <p:cNvSpPr txBox="1"/>
          <p:nvPr>
            <p:ph idx="2" type="body"/>
          </p:nvPr>
        </p:nvSpPr>
        <p:spPr>
          <a:xfrm>
            <a:off x="5152680" y="1768680"/>
            <a:ext cx="442692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8"/>
          <p:cNvSpPr txBox="1"/>
          <p:nvPr>
            <p:ph idx="3" type="body"/>
          </p:nvPr>
        </p:nvSpPr>
        <p:spPr>
          <a:xfrm>
            <a:off x="504000" y="405864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2" name="Shape 32"/>
        <p:cNvGrpSpPr/>
        <p:nvPr/>
      </p:nvGrpSpPr>
      <p:grpSpPr>
        <a:xfrm>
          <a:off x="0" y="0"/>
          <a:ext cx="0" cy="0"/>
          <a:chOff x="0" y="0"/>
          <a:chExt cx="0" cy="0"/>
        </a:xfrm>
      </p:grpSpPr>
      <p:sp>
        <p:nvSpPr>
          <p:cNvPr id="33" name="Google Shape;33;p9"/>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9"/>
          <p:cNvSpPr txBox="1"/>
          <p:nvPr>
            <p:ph idx="1" type="body"/>
          </p:nvPr>
        </p:nvSpPr>
        <p:spPr>
          <a:xfrm>
            <a:off x="504000" y="1768680"/>
            <a:ext cx="4426920" cy="43840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9"/>
          <p:cNvSpPr txBox="1"/>
          <p:nvPr>
            <p:ph idx="2" type="body"/>
          </p:nvPr>
        </p:nvSpPr>
        <p:spPr>
          <a:xfrm>
            <a:off x="515268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3" type="body"/>
          </p:nvPr>
        </p:nvSpPr>
        <p:spPr>
          <a:xfrm>
            <a:off x="5152680" y="405864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7" name="Shape 37"/>
        <p:cNvGrpSpPr/>
        <p:nvPr/>
      </p:nvGrpSpPr>
      <p:grpSpPr>
        <a:xfrm>
          <a:off x="0" y="0"/>
          <a:ext cx="0" cy="0"/>
          <a:chOff x="0" y="0"/>
          <a:chExt cx="0" cy="0"/>
        </a:xfrm>
      </p:grpSpPr>
      <p:sp>
        <p:nvSpPr>
          <p:cNvPr id="38" name="Google Shape;38;p10"/>
          <p:cNvSpPr txBox="1"/>
          <p:nvPr>
            <p:ph type="title"/>
          </p:nvPr>
        </p:nvSpPr>
        <p:spPr>
          <a:xfrm>
            <a:off x="504000" y="627521"/>
            <a:ext cx="9072000" cy="609398"/>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0"/>
          <p:cNvSpPr txBox="1"/>
          <p:nvPr>
            <p:ph idx="1" type="body"/>
          </p:nvPr>
        </p:nvSpPr>
        <p:spPr>
          <a:xfrm>
            <a:off x="50400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0"/>
          <p:cNvSpPr txBox="1"/>
          <p:nvPr>
            <p:ph idx="2" type="body"/>
          </p:nvPr>
        </p:nvSpPr>
        <p:spPr>
          <a:xfrm>
            <a:off x="5152680" y="1768680"/>
            <a:ext cx="442692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0"/>
          <p:cNvSpPr txBox="1"/>
          <p:nvPr>
            <p:ph idx="3" type="body"/>
          </p:nvPr>
        </p:nvSpPr>
        <p:spPr>
          <a:xfrm>
            <a:off x="504000" y="4058640"/>
            <a:ext cx="9072000" cy="2090880"/>
          </a:xfrm>
          <a:prstGeom prst="rect">
            <a:avLst/>
          </a:prstGeom>
          <a:noFill/>
          <a:ln>
            <a:noFill/>
          </a:ln>
        </p:spPr>
        <p:txBody>
          <a:bodyPr anchorCtr="0" anchor="t" bIns="0" lIns="0" spcFirstLastPara="1" rIns="0" wrap="square" tIns="0">
            <a:noAutofit/>
          </a:bodyPr>
          <a:lstStyle>
            <a:lvl1pPr indent="-406400" lvl="0" marL="457200" algn="l">
              <a:lnSpc>
                <a:spcPct val="90000"/>
              </a:lnSpc>
              <a:spcBef>
                <a:spcPts val="1000"/>
              </a:spcBef>
              <a:spcAft>
                <a:spcPts val="0"/>
              </a:spcAft>
              <a:buClr>
                <a:schemeClr val="dk1"/>
              </a:buClr>
              <a:buSzPts val="2800"/>
              <a:buChar char="•"/>
              <a:defRPr>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1.jp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504000" y="301320"/>
            <a:ext cx="9072000" cy="1261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504000" y="1768680"/>
            <a:ext cx="9072000" cy="4384080"/>
          </a:xfrm>
          <a:prstGeom prst="rect">
            <a:avLst/>
          </a:prstGeom>
          <a:noFill/>
          <a:ln>
            <a:noFill/>
          </a:ln>
        </p:spPr>
        <p:txBody>
          <a:bodyPr anchorCtr="0" anchor="t" bIns="0" lIns="0" spcFirstLastPara="1" rIns="0" wrap="square" tIns="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504000" y="301320"/>
            <a:ext cx="9072000" cy="1261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14"/>
          <p:cNvSpPr txBox="1"/>
          <p:nvPr>
            <p:ph idx="1" type="body"/>
          </p:nvPr>
        </p:nvSpPr>
        <p:spPr>
          <a:xfrm>
            <a:off x="504000" y="1768680"/>
            <a:ext cx="9072000" cy="4384080"/>
          </a:xfrm>
          <a:prstGeom prst="rect">
            <a:avLst/>
          </a:prstGeom>
          <a:noFill/>
          <a:ln>
            <a:noFill/>
          </a:ln>
        </p:spPr>
        <p:txBody>
          <a:bodyPr anchorCtr="0" anchor="t" bIns="0" lIns="0" spcFirstLastPara="1" rIns="0" wrap="square" tIns="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7"/>
          <p:cNvSpPr/>
          <p:nvPr/>
        </p:nvSpPr>
        <p:spPr>
          <a:xfrm>
            <a:off x="504000" y="1858552"/>
            <a:ext cx="9068040" cy="1354217"/>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Final Week</a:t>
            </a:r>
            <a:endParaRPr b="0" i="0" sz="4400" u="none" cap="none" strike="noStrike">
              <a:solidFill>
                <a:schemeClr val="dk1"/>
              </a:solidFill>
              <a:latin typeface="Arial"/>
              <a:ea typeface="Arial"/>
              <a:cs typeface="Arial"/>
              <a:sym typeface="Arial"/>
            </a:endParaRPr>
          </a:p>
          <a:p>
            <a:pPr indent="0" lvl="0" marL="0" marR="0" rtl="0" algn="r">
              <a:lnSpc>
                <a:spcPct val="100000"/>
              </a:lnSpc>
              <a:spcBef>
                <a:spcPts val="0"/>
              </a:spcBef>
              <a:spcAft>
                <a:spcPts val="0"/>
              </a:spcAft>
              <a:buNone/>
            </a:pPr>
            <a:r>
              <a:t/>
            </a:r>
            <a:endParaRPr b="0" i="0" sz="4400" u="none" cap="none" strike="noStrike">
              <a:solidFill>
                <a:schemeClr val="dk1"/>
              </a:solidFill>
              <a:latin typeface="Arial"/>
              <a:ea typeface="Arial"/>
              <a:cs typeface="Arial"/>
              <a:sym typeface="Arial"/>
            </a:endParaRPr>
          </a:p>
        </p:txBody>
      </p:sp>
      <p:sp>
        <p:nvSpPr>
          <p:cNvPr id="116" name="Google Shape;116;p27"/>
          <p:cNvSpPr/>
          <p:nvPr/>
        </p:nvSpPr>
        <p:spPr>
          <a:xfrm>
            <a:off x="504000" y="3456000"/>
            <a:ext cx="9068040" cy="26935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6"/>
          <p:cNvSpPr/>
          <p:nvPr/>
        </p:nvSpPr>
        <p:spPr>
          <a:xfrm>
            <a:off x="503640" y="702557"/>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Discussion</a:t>
            </a:r>
            <a:endParaRPr/>
          </a:p>
        </p:txBody>
      </p:sp>
      <p:sp>
        <p:nvSpPr>
          <p:cNvPr id="176" name="Google Shape;176;p36"/>
          <p:cNvSpPr/>
          <p:nvPr/>
        </p:nvSpPr>
        <p:spPr>
          <a:xfrm>
            <a:off x="503640" y="1920240"/>
            <a:ext cx="9094680" cy="4843440"/>
          </a:xfrm>
          <a:prstGeom prst="rect">
            <a:avLst/>
          </a:prstGeom>
          <a:solidFill>
            <a:srgbClr val="FFFFFF">
              <a:alpha val="4705"/>
            </a:srgbClr>
          </a:solidFill>
          <a:ln>
            <a:noFill/>
          </a:ln>
        </p:spPr>
        <p:txBody>
          <a:bodyPr anchorCtr="0" anchor="t" bIns="45000" lIns="90000" spcFirstLastPara="1" rIns="90000" wrap="square" tIns="45000">
            <a:noAutofit/>
          </a:bodyPr>
          <a:lstStyle/>
          <a:p>
            <a:pPr indent="-228600" lvl="0" marL="686520" marR="0" rtl="0" algn="ctr">
              <a:lnSpc>
                <a:spcPct val="100000"/>
              </a:lnSpc>
              <a:spcBef>
                <a:spcPts val="0"/>
              </a:spcBef>
              <a:spcAft>
                <a:spcPts val="0"/>
              </a:spcAft>
              <a:buClr>
                <a:schemeClr val="dk1"/>
              </a:buClr>
              <a:buSzPts val="3600"/>
              <a:buFont typeface="Arial"/>
              <a:buNone/>
            </a:pPr>
            <a:r>
              <a:t/>
            </a:r>
            <a:endParaRPr b="0" i="0" sz="3600" u="none" cap="none" strike="noStrike">
              <a:solidFill>
                <a:srgbClr val="FFFFFF"/>
              </a:solidFill>
              <a:latin typeface="Arial"/>
              <a:ea typeface="Arial"/>
              <a:cs typeface="Arial"/>
              <a:sym typeface="Arial"/>
            </a:endParaRPr>
          </a:p>
          <a:p>
            <a:pPr indent="0" lvl="0" marL="229319" marR="0" rtl="0" algn="ctr">
              <a:lnSpc>
                <a:spcPct val="100000"/>
              </a:lnSpc>
              <a:spcBef>
                <a:spcPts val="0"/>
              </a:spcBef>
              <a:spcAft>
                <a:spcPts val="0"/>
              </a:spcAft>
              <a:buNone/>
            </a:pPr>
            <a:r>
              <a:rPr b="0" i="0" lang="en-US" sz="3600" u="none" cap="none" strike="noStrike">
                <a:solidFill>
                  <a:srgbClr val="FFFFFF"/>
                </a:solidFill>
                <a:latin typeface="Arial"/>
                <a:ea typeface="Arial"/>
                <a:cs typeface="Arial"/>
                <a:sym typeface="Arial"/>
              </a:rPr>
              <a:t>How can we bring some parts of monastic life into our own lives/vocations/careers?</a:t>
            </a:r>
            <a:endParaRPr/>
          </a:p>
          <a:p>
            <a:pPr indent="0" lvl="0" marL="229319" marR="0" rtl="0" algn="ctr">
              <a:lnSpc>
                <a:spcPct val="100000"/>
              </a:lnSpc>
              <a:spcBef>
                <a:spcPts val="0"/>
              </a:spcBef>
              <a:spcAft>
                <a:spcPts val="0"/>
              </a:spcAft>
              <a:buNone/>
            </a:pPr>
            <a:r>
              <a:t/>
            </a:r>
            <a:endParaRPr b="0" i="0" sz="3600" u="none" cap="none" strike="noStrike">
              <a:solidFill>
                <a:srgbClr val="FFFFFF"/>
              </a:solidFill>
              <a:latin typeface="Arial"/>
              <a:ea typeface="Arial"/>
              <a:cs typeface="Arial"/>
              <a:sym typeface="Arial"/>
            </a:endParaRPr>
          </a:p>
          <a:p>
            <a:pPr indent="0" lvl="0" marL="229319" marR="0" rtl="0" algn="ctr">
              <a:lnSpc>
                <a:spcPct val="100000"/>
              </a:lnSpc>
              <a:spcBef>
                <a:spcPts val="0"/>
              </a:spcBef>
              <a:spcAft>
                <a:spcPts val="0"/>
              </a:spcAft>
              <a:buNone/>
            </a:pPr>
            <a:r>
              <a:rPr b="0" i="0" lang="en-US" sz="3600" u="none" cap="none" strike="noStrike">
                <a:solidFill>
                  <a:srgbClr val="FFFFFF"/>
                </a:solidFill>
                <a:latin typeface="Arial"/>
                <a:ea typeface="Arial"/>
                <a:cs typeface="Arial"/>
                <a:sym typeface="Arial"/>
              </a:rPr>
              <a:t>Do you think miracles happen today?</a:t>
            </a:r>
            <a:endParaRPr/>
          </a:p>
          <a:p>
            <a:pPr indent="0" lvl="0" marL="229319" marR="0" rtl="0" algn="ctr">
              <a:lnSpc>
                <a:spcPct val="100000"/>
              </a:lnSpc>
              <a:spcBef>
                <a:spcPts val="0"/>
              </a:spcBef>
              <a:spcAft>
                <a:spcPts val="0"/>
              </a:spcAft>
              <a:buNone/>
            </a:pPr>
            <a:r>
              <a:rPr b="0" i="0" lang="en-US" sz="3600" u="none" cap="none" strike="noStrike">
                <a:solidFill>
                  <a:srgbClr val="FFFFFF"/>
                </a:solidFill>
                <a:latin typeface="Arial"/>
                <a:ea typeface="Arial"/>
                <a:cs typeface="Arial"/>
                <a:sym typeface="Arial"/>
              </a:rPr>
              <a:t>In your own life/experience?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7"/>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St. Gregory the Great </a:t>
            </a:r>
            <a:endParaRPr b="0" i="0" sz="4400" u="none" cap="none" strike="noStrike">
              <a:solidFill>
                <a:schemeClr val="dk1"/>
              </a:solidFill>
              <a:latin typeface="Arial"/>
              <a:ea typeface="Arial"/>
              <a:cs typeface="Arial"/>
              <a:sym typeface="Arial"/>
            </a:endParaRPr>
          </a:p>
        </p:txBody>
      </p:sp>
      <p:sp>
        <p:nvSpPr>
          <p:cNvPr id="183" name="Google Shape;183;p37"/>
          <p:cNvSpPr/>
          <p:nvPr/>
        </p:nvSpPr>
        <p:spPr>
          <a:xfrm>
            <a:off x="427320" y="1856879"/>
            <a:ext cx="9144720" cy="5294691"/>
          </a:xfrm>
          <a:prstGeom prst="rect">
            <a:avLst/>
          </a:prstGeom>
          <a:solidFill>
            <a:srgbClr val="FFFFFF">
              <a:alpha val="4705"/>
            </a:srgbClr>
          </a:solidFill>
          <a:ln>
            <a:noFill/>
          </a:ln>
        </p:spPr>
        <p:txBody>
          <a:bodyPr anchorCtr="0" anchor="t" bIns="0" lIns="0" spcFirstLastPara="1" rIns="0" wrap="square" tIns="0">
            <a:noAutofit/>
          </a:bodyPr>
          <a:lstStyle/>
          <a:p>
            <a:pPr indent="0" lvl="0" marL="2520" marR="0" rtl="0" algn="ctr">
              <a:lnSpc>
                <a:spcPct val="100000"/>
              </a:lnSpc>
              <a:spcBef>
                <a:spcPts val="0"/>
              </a:spcBef>
              <a:spcAft>
                <a:spcPts val="0"/>
              </a:spcAft>
              <a:buNone/>
            </a:pPr>
            <a:r>
              <a:rPr b="0" i="0" lang="en-US" sz="2800" u="none" cap="none" strike="noStrike">
                <a:solidFill>
                  <a:srgbClr val="FFFFFF"/>
                </a:solidFill>
                <a:latin typeface="Arial"/>
                <a:ea typeface="Arial"/>
                <a:cs typeface="Arial"/>
                <a:sym typeface="Arial"/>
              </a:rPr>
              <a:t>When Rome needed a leader – Gregory stepped up</a:t>
            </a:r>
            <a:endParaRPr/>
          </a:p>
          <a:p>
            <a:pPr indent="-342900" lvl="0" marL="345420" marR="0" rtl="0" algn="l">
              <a:lnSpc>
                <a:spcPct val="100000"/>
              </a:lnSpc>
              <a:spcBef>
                <a:spcPts val="1414"/>
              </a:spcBef>
              <a:spcAft>
                <a:spcPts val="0"/>
              </a:spcAft>
              <a:buClr>
                <a:srgbClr val="FFFFFF"/>
              </a:buClr>
              <a:buSzPts val="2800"/>
              <a:buFont typeface="Arial"/>
              <a:buChar char="•"/>
            </a:pPr>
            <a:r>
              <a:rPr b="0" i="0" lang="en-US" sz="2800" u="none" cap="none" strike="noStrike">
                <a:solidFill>
                  <a:srgbClr val="FFFFFF"/>
                </a:solidFill>
                <a:latin typeface="Arial"/>
                <a:ea typeface="Arial"/>
                <a:cs typeface="Arial"/>
                <a:sym typeface="Arial"/>
              </a:rPr>
              <a:t>The Church offered social structure</a:t>
            </a:r>
            <a:endParaRPr b="0" i="0" sz="2800" u="none" cap="none" strike="noStrike">
              <a:solidFill>
                <a:srgbClr val="FFFFFF"/>
              </a:solidFill>
              <a:latin typeface="Arial"/>
              <a:ea typeface="Arial"/>
              <a:cs typeface="Arial"/>
              <a:sym typeface="Arial"/>
            </a:endParaRPr>
          </a:p>
          <a:p>
            <a:pPr indent="-342900" lvl="0" marL="345420" marR="0" rtl="0" algn="l">
              <a:lnSpc>
                <a:spcPct val="100000"/>
              </a:lnSpc>
              <a:spcBef>
                <a:spcPts val="1414"/>
              </a:spcBef>
              <a:spcAft>
                <a:spcPts val="0"/>
              </a:spcAft>
              <a:buClr>
                <a:srgbClr val="FFFFFF"/>
              </a:buClr>
              <a:buSzPts val="2800"/>
              <a:buFont typeface="Arial"/>
              <a:buChar char="•"/>
            </a:pPr>
            <a:r>
              <a:rPr b="0" i="0" lang="en-US" sz="2800" u="none" cap="none" strike="noStrike">
                <a:solidFill>
                  <a:srgbClr val="FFFFFF"/>
                </a:solidFill>
                <a:latin typeface="Arial"/>
                <a:ea typeface="Arial"/>
                <a:cs typeface="Arial"/>
                <a:sym typeface="Arial"/>
              </a:rPr>
              <a:t>Father was a senator, he was prefect of Rome</a:t>
            </a:r>
            <a:endParaRPr/>
          </a:p>
          <a:p>
            <a:pPr indent="-342900" lvl="0" marL="345420" marR="0" rtl="0" algn="l">
              <a:lnSpc>
                <a:spcPct val="100000"/>
              </a:lnSpc>
              <a:spcBef>
                <a:spcPts val="1414"/>
              </a:spcBef>
              <a:spcAft>
                <a:spcPts val="0"/>
              </a:spcAft>
              <a:buClr>
                <a:srgbClr val="FFFFFF"/>
              </a:buClr>
              <a:buSzPts val="2800"/>
              <a:buFont typeface="Arial"/>
              <a:buChar char="•"/>
            </a:pPr>
            <a:r>
              <a:rPr b="0" i="0" lang="en-US" sz="2800" u="none" cap="none" strike="noStrike">
                <a:solidFill>
                  <a:srgbClr val="FFFFFF"/>
                </a:solidFill>
                <a:latin typeface="Arial"/>
                <a:ea typeface="Arial"/>
                <a:cs typeface="Arial"/>
                <a:sym typeface="Arial"/>
              </a:rPr>
              <a:t>Turned his home into a monastery – then founded six more</a:t>
            </a:r>
            <a:endParaRPr/>
          </a:p>
          <a:p>
            <a:pPr indent="-342900" lvl="0" marL="345420" marR="0" rtl="0" algn="l">
              <a:lnSpc>
                <a:spcPct val="100000"/>
              </a:lnSpc>
              <a:spcBef>
                <a:spcPts val="1414"/>
              </a:spcBef>
              <a:spcAft>
                <a:spcPts val="0"/>
              </a:spcAft>
              <a:buClr>
                <a:srgbClr val="FFFFFF"/>
              </a:buClr>
              <a:buSzPts val="2800"/>
              <a:buFont typeface="Arial"/>
              <a:buChar char="•"/>
            </a:pPr>
            <a:r>
              <a:rPr b="0" i="0" lang="en-US" sz="2800" u="none" cap="none" strike="noStrike">
                <a:solidFill>
                  <a:srgbClr val="FFFFFF"/>
                </a:solidFill>
                <a:latin typeface="Arial"/>
                <a:ea typeface="Arial"/>
                <a:cs typeface="Arial"/>
                <a:sym typeface="Arial"/>
              </a:rPr>
              <a:t>One of the pope’s seven deacons, diplomat in Constantinople</a:t>
            </a:r>
            <a:endParaRPr/>
          </a:p>
          <a:p>
            <a:pPr indent="-457200" lvl="0" marL="459720" marR="0" rtl="0" algn="l">
              <a:lnSpc>
                <a:spcPct val="100000"/>
              </a:lnSpc>
              <a:spcBef>
                <a:spcPts val="1414"/>
              </a:spcBef>
              <a:spcAft>
                <a:spcPts val="0"/>
              </a:spcAft>
              <a:buClr>
                <a:srgbClr val="FFFFFF"/>
              </a:buClr>
              <a:buSzPts val="2800"/>
              <a:buFont typeface="Arial"/>
              <a:buChar char="•"/>
            </a:pPr>
            <a:r>
              <a:rPr b="0" i="0" lang="en-US" sz="2800" u="none" cap="none" strike="noStrike">
                <a:solidFill>
                  <a:srgbClr val="FFFFFF"/>
                </a:solidFill>
                <a:latin typeface="Arial"/>
                <a:ea typeface="Arial"/>
                <a:cs typeface="Arial"/>
                <a:sym typeface="Arial"/>
              </a:rPr>
              <a:t>At 50, became Pope and brought monasticism to the papacy: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8"/>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St. Gregory the Great </a:t>
            </a:r>
            <a:endParaRPr b="0" i="0" sz="4400" u="none" cap="none" strike="noStrike">
              <a:solidFill>
                <a:schemeClr val="dk1"/>
              </a:solidFill>
              <a:latin typeface="Arial"/>
              <a:ea typeface="Arial"/>
              <a:cs typeface="Arial"/>
              <a:sym typeface="Arial"/>
            </a:endParaRPr>
          </a:p>
        </p:txBody>
      </p:sp>
      <p:sp>
        <p:nvSpPr>
          <p:cNvPr id="190" name="Google Shape;190;p38"/>
          <p:cNvSpPr/>
          <p:nvPr/>
        </p:nvSpPr>
        <p:spPr>
          <a:xfrm>
            <a:off x="427320" y="1856879"/>
            <a:ext cx="4520065" cy="5419819"/>
          </a:xfrm>
          <a:prstGeom prst="rect">
            <a:avLst/>
          </a:prstGeom>
          <a:solidFill>
            <a:srgbClr val="FFFFFF">
              <a:alpha val="4705"/>
            </a:srgbClr>
          </a:solidFill>
          <a:ln>
            <a:noFill/>
          </a:ln>
        </p:spPr>
        <p:txBody>
          <a:bodyPr anchorCtr="0" anchor="t" bIns="0" lIns="0" spcFirstLastPara="1" rIns="0" wrap="square" tIns="0">
            <a:noAutofit/>
          </a:bodyPr>
          <a:lstStyle/>
          <a:p>
            <a:pPr indent="-457200" lvl="0" marL="459720" marR="0" rtl="0" algn="l">
              <a:spcBef>
                <a:spcPts val="0"/>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Strengthened central authority</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Defended bishops against civil leaders</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Reforms of the clergy and liturgy</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Focused on mission fields (north and west) – sending 40 monks from his own monasteries to England</a:t>
            </a:r>
            <a:endParaRPr/>
          </a:p>
        </p:txBody>
      </p:sp>
      <p:sp>
        <p:nvSpPr>
          <p:cNvPr id="191" name="Google Shape;191;p38"/>
          <p:cNvSpPr txBox="1"/>
          <p:nvPr/>
        </p:nvSpPr>
        <p:spPr>
          <a:xfrm>
            <a:off x="4947385" y="1856879"/>
            <a:ext cx="4697129" cy="7278916"/>
          </a:xfrm>
          <a:prstGeom prst="rect">
            <a:avLst/>
          </a:prstGeom>
          <a:solidFill>
            <a:srgbClr val="FFFFFF">
              <a:alpha val="4705"/>
            </a:srgbClr>
          </a:solidFill>
          <a:ln>
            <a:noFill/>
          </a:ln>
        </p:spPr>
        <p:txBody>
          <a:bodyPr anchorCtr="0" anchor="t" bIns="0" lIns="0" spcFirstLastPara="1" rIns="0" wrap="square" tIns="0">
            <a:noAutofit/>
          </a:bodyPr>
          <a:lstStyle/>
          <a:p>
            <a:pPr indent="-457200" lvl="0" marL="459720" marR="0" rtl="0" algn="l">
              <a:spcBef>
                <a:spcPts val="0"/>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Rule for pastors – ‘Pastoral Care’ described bishops as physicians who should preach and enforce discipline</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Converted pagan temples and rituals instead of destroying them</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Used the papal treasury to ransom prisoners of the Lombards, to care for persecuted Jews, care for plague and famine victims.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9"/>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St. Gregory the Great </a:t>
            </a:r>
            <a:endParaRPr b="0" i="0" sz="4400" u="none" cap="none" strike="noStrike">
              <a:solidFill>
                <a:schemeClr val="dk1"/>
              </a:solidFill>
              <a:latin typeface="Arial"/>
              <a:ea typeface="Arial"/>
              <a:cs typeface="Arial"/>
              <a:sym typeface="Arial"/>
            </a:endParaRPr>
          </a:p>
        </p:txBody>
      </p:sp>
      <p:sp>
        <p:nvSpPr>
          <p:cNvPr id="198" name="Google Shape;198;p39"/>
          <p:cNvSpPr/>
          <p:nvPr/>
        </p:nvSpPr>
        <p:spPr>
          <a:xfrm>
            <a:off x="427320" y="1856879"/>
            <a:ext cx="9217194" cy="5419819"/>
          </a:xfrm>
          <a:prstGeom prst="rect">
            <a:avLst/>
          </a:prstGeom>
          <a:solidFill>
            <a:srgbClr val="FFFFFF">
              <a:alpha val="4705"/>
            </a:srgbClr>
          </a:solidFill>
          <a:ln>
            <a:noFill/>
          </a:ln>
        </p:spPr>
        <p:txBody>
          <a:bodyPr anchorCtr="0" anchor="t" bIns="0" lIns="0" spcFirstLastPara="1" rIns="0" wrap="square" tIns="0">
            <a:noAutofit/>
          </a:bodyPr>
          <a:lstStyle/>
          <a:p>
            <a:pPr indent="-457200" lvl="0" marL="459720" marR="0" rtl="0" algn="l">
              <a:spcBef>
                <a:spcPts val="0"/>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Promoted chant – became known as Gregorian chant</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Focused on the poor and refugees</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Reprimanded clergy who did not see out the poor to assist them</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Used his business acumen to turn the Church farmlands into functioning farms to feed Rome</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Not much of a theologian or gifted writer, but he did write a bio of St. Benedict</a:t>
            </a:r>
            <a:endParaRPr/>
          </a:p>
          <a:p>
            <a:pPr indent="0" lvl="0" marL="2520" marR="0" rtl="0" algn="ctr">
              <a:spcBef>
                <a:spcPts val="1414"/>
              </a:spcBef>
              <a:spcAft>
                <a:spcPts val="0"/>
              </a:spcAft>
              <a:buNone/>
            </a:pPr>
            <a:r>
              <a:rPr b="0" i="0" lang="en-US" sz="2400" u="none" cap="none" strike="noStrike">
                <a:solidFill>
                  <a:srgbClr val="FFFFFF"/>
                </a:solidFill>
                <a:latin typeface="Arial"/>
                <a:ea typeface="Arial"/>
                <a:cs typeface="Arial"/>
                <a:sym typeface="Arial"/>
              </a:rPr>
              <a:t>He offered practical wisdom and his moral theology</a:t>
            </a:r>
            <a:br>
              <a:rPr b="0" i="0" lang="en-US" sz="2400" u="none" cap="none" strike="noStrike">
                <a:solidFill>
                  <a:srgbClr val="FFFFFF"/>
                </a:solidFill>
                <a:latin typeface="Arial"/>
                <a:ea typeface="Arial"/>
                <a:cs typeface="Arial"/>
                <a:sym typeface="Arial"/>
              </a:rPr>
            </a:br>
            <a:r>
              <a:rPr b="0" i="0" lang="en-US" sz="2400" u="none" cap="none" strike="noStrike">
                <a:solidFill>
                  <a:srgbClr val="FFFFFF"/>
                </a:solidFill>
                <a:latin typeface="Arial"/>
                <a:ea typeface="Arial"/>
                <a:cs typeface="Arial"/>
                <a:sym typeface="Arial"/>
              </a:rPr>
              <a:t>shaped medieval spirituality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40"/>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St. John of Damascus</a:t>
            </a:r>
            <a:endParaRPr b="0" i="0" sz="4400" u="none" cap="none" strike="noStrike">
              <a:solidFill>
                <a:schemeClr val="dk1"/>
              </a:solidFill>
              <a:latin typeface="Arial"/>
              <a:ea typeface="Arial"/>
              <a:cs typeface="Arial"/>
              <a:sym typeface="Arial"/>
            </a:endParaRPr>
          </a:p>
        </p:txBody>
      </p:sp>
      <p:sp>
        <p:nvSpPr>
          <p:cNvPr id="204" name="Google Shape;204;p40"/>
          <p:cNvSpPr/>
          <p:nvPr/>
        </p:nvSpPr>
        <p:spPr>
          <a:xfrm>
            <a:off x="427320" y="1856880"/>
            <a:ext cx="9263090" cy="4892400"/>
          </a:xfrm>
          <a:prstGeom prst="rect">
            <a:avLst/>
          </a:prstGeom>
          <a:solidFill>
            <a:srgbClr val="FFFFFF">
              <a:alpha val="4705"/>
            </a:srgbClr>
          </a:solidFill>
          <a:ln>
            <a:noFill/>
          </a:ln>
        </p:spPr>
        <p:txBody>
          <a:bodyPr anchorCtr="0" anchor="t" bIns="0" lIns="0" spcFirstLastPara="1" rIns="0" wrap="square" tIns="0">
            <a:noAutofit/>
          </a:bodyPr>
          <a:lstStyle/>
          <a:p>
            <a:pPr indent="-457200" lvl="0" marL="459720" marR="0" rtl="0" algn="l">
              <a:spcBef>
                <a:spcPts val="0"/>
              </a:spcBef>
              <a:spcAft>
                <a:spcPts val="0"/>
              </a:spcAft>
              <a:buClr>
                <a:srgbClr val="FFFFFF"/>
              </a:buClr>
              <a:buSzPts val="2800"/>
              <a:buFont typeface="Arial"/>
              <a:buChar char="•"/>
            </a:pPr>
            <a:r>
              <a:rPr b="0" i="0" lang="en-US" sz="2800" u="none" cap="none" strike="noStrike">
                <a:solidFill>
                  <a:srgbClr val="FFFFFF"/>
                </a:solidFill>
                <a:latin typeface="Arial"/>
                <a:ea typeface="Arial"/>
                <a:cs typeface="Arial"/>
                <a:sym typeface="Arial"/>
              </a:rPr>
              <a:t>Syrian accountant</a:t>
            </a:r>
            <a:br>
              <a:rPr b="0" i="0" lang="en-US" sz="2800" u="none" cap="none" strike="noStrike">
                <a:solidFill>
                  <a:srgbClr val="FFFFFF"/>
                </a:solidFill>
                <a:latin typeface="Arial"/>
                <a:ea typeface="Arial"/>
                <a:cs typeface="Arial"/>
                <a:sym typeface="Arial"/>
              </a:rPr>
            </a:br>
            <a:r>
              <a:rPr b="0" i="0" lang="en-US" sz="2800" u="none" cap="none" strike="noStrike">
                <a:solidFill>
                  <a:srgbClr val="FFFFFF"/>
                </a:solidFill>
                <a:latin typeface="Arial"/>
                <a:ea typeface="Arial"/>
                <a:cs typeface="Arial"/>
                <a:sym typeface="Arial"/>
              </a:rPr>
              <a:t>      – worked for the Muslim caliph of Damascus</a:t>
            </a:r>
            <a:endParaRPr/>
          </a:p>
          <a:p>
            <a:pPr indent="-457200" lvl="0" marL="459720" marR="0" rtl="0" algn="l">
              <a:lnSpc>
                <a:spcPct val="100000"/>
              </a:lnSpc>
              <a:spcBef>
                <a:spcPts val="1414"/>
              </a:spcBef>
              <a:spcAft>
                <a:spcPts val="0"/>
              </a:spcAft>
              <a:buClr>
                <a:srgbClr val="FFFFFF"/>
              </a:buClr>
              <a:buSzPts val="2800"/>
              <a:buFont typeface="Arial"/>
              <a:buChar char="•"/>
            </a:pPr>
            <a:r>
              <a:rPr b="0" i="0" lang="en-US" sz="2800" u="none" cap="none" strike="noStrike">
                <a:solidFill>
                  <a:srgbClr val="FFFFFF"/>
                </a:solidFill>
                <a:latin typeface="Arial"/>
                <a:ea typeface="Arial"/>
                <a:cs typeface="Arial"/>
                <a:sym typeface="Arial"/>
              </a:rPr>
              <a:t>Iconoclasm – Praying before images was akin to idolatry</a:t>
            </a:r>
            <a:endParaRPr/>
          </a:p>
          <a:p>
            <a:pPr indent="-457200" lvl="0" marL="459720" marR="0" rtl="0" algn="l">
              <a:lnSpc>
                <a:spcPct val="100000"/>
              </a:lnSpc>
              <a:spcBef>
                <a:spcPts val="1414"/>
              </a:spcBef>
              <a:spcAft>
                <a:spcPts val="0"/>
              </a:spcAft>
              <a:buClr>
                <a:srgbClr val="FFFFFF"/>
              </a:buClr>
              <a:buSzPts val="2800"/>
              <a:buFont typeface="Arial"/>
              <a:buChar char="•"/>
            </a:pPr>
            <a:r>
              <a:rPr b="0" i="0" lang="en-US" sz="2800" u="none" cap="none" strike="noStrike">
                <a:solidFill>
                  <a:srgbClr val="FFFFFF"/>
                </a:solidFill>
                <a:latin typeface="Arial"/>
                <a:ea typeface="Arial"/>
                <a:cs typeface="Arial"/>
                <a:sym typeface="Arial"/>
              </a:rPr>
              <a:t>Started off writing tracts, eventually ended up in a monastery south of Jerusalem</a:t>
            </a:r>
            <a:endParaRPr/>
          </a:p>
          <a:p>
            <a:pPr indent="-457200" lvl="0" marL="459720" marR="0" rtl="0" algn="l">
              <a:lnSpc>
                <a:spcPct val="100000"/>
              </a:lnSpc>
              <a:spcBef>
                <a:spcPts val="1414"/>
              </a:spcBef>
              <a:spcAft>
                <a:spcPts val="0"/>
              </a:spcAft>
              <a:buClr>
                <a:srgbClr val="FFFFFF"/>
              </a:buClr>
              <a:buSzPts val="2800"/>
              <a:buFont typeface="Arial"/>
              <a:buChar char="•"/>
            </a:pPr>
            <a:r>
              <a:rPr b="0" i="0" lang="en-US" sz="2800" u="none" cap="none" strike="noStrike">
                <a:solidFill>
                  <a:srgbClr val="FFFFFF"/>
                </a:solidFill>
                <a:latin typeface="Arial"/>
                <a:ea typeface="Arial"/>
                <a:cs typeface="Arial"/>
                <a:sym typeface="Arial"/>
              </a:rPr>
              <a:t>Established the difference between </a:t>
            </a:r>
            <a:r>
              <a:rPr b="0" i="1" lang="en-US" sz="2800" u="none" cap="none" strike="noStrike">
                <a:solidFill>
                  <a:srgbClr val="FFFFFF"/>
                </a:solidFill>
                <a:latin typeface="Arial"/>
                <a:ea typeface="Arial"/>
                <a:cs typeface="Arial"/>
                <a:sym typeface="Arial"/>
              </a:rPr>
              <a:t>latria</a:t>
            </a:r>
            <a:r>
              <a:rPr b="0" i="0" lang="en-US" sz="2800" u="none" cap="none" strike="noStrike">
                <a:solidFill>
                  <a:srgbClr val="FFFFFF"/>
                </a:solidFill>
                <a:latin typeface="Arial"/>
                <a:ea typeface="Arial"/>
                <a:cs typeface="Arial"/>
                <a:sym typeface="Arial"/>
              </a:rPr>
              <a:t> (worship due to God) and </a:t>
            </a:r>
            <a:r>
              <a:rPr b="0" i="1" lang="en-US" sz="2800" u="none" cap="none" strike="noStrike">
                <a:solidFill>
                  <a:srgbClr val="FFFFFF"/>
                </a:solidFill>
                <a:latin typeface="Arial"/>
                <a:ea typeface="Arial"/>
                <a:cs typeface="Arial"/>
                <a:sym typeface="Arial"/>
              </a:rPr>
              <a:t>proskinesis (honor given to creatures)</a:t>
            </a:r>
            <a:endParaRPr b="0" i="0" sz="2800" u="none" cap="none" strike="noStrike">
              <a:solidFill>
                <a:srgbClr val="FFFFFF"/>
              </a:solidFill>
              <a:latin typeface="Arial"/>
              <a:ea typeface="Arial"/>
              <a:cs typeface="Arial"/>
              <a:sym typeface="Arial"/>
            </a:endParaRPr>
          </a:p>
          <a:p>
            <a:pPr indent="-279400" lvl="0" marL="459720" marR="0" rtl="0" algn="l">
              <a:lnSpc>
                <a:spcPct val="100000"/>
              </a:lnSpc>
              <a:spcBef>
                <a:spcPts val="1414"/>
              </a:spcBef>
              <a:spcAft>
                <a:spcPts val="0"/>
              </a:spcAft>
              <a:buClr>
                <a:srgbClr val="FFFFFF"/>
              </a:buClr>
              <a:buSzPts val="2800"/>
              <a:buFont typeface="Arial"/>
              <a:buNone/>
            </a:pPr>
            <a:r>
              <a:t/>
            </a:r>
            <a:endParaRPr b="0" i="0" sz="2800" u="none" cap="none" strike="noStrike">
              <a:solidFill>
                <a:srgbClr val="FFFFFF"/>
              </a:solidFill>
              <a:latin typeface="Arial"/>
              <a:ea typeface="Arial"/>
              <a:cs typeface="Arial"/>
              <a:sym typeface="Arial"/>
            </a:endParaRPr>
          </a:p>
          <a:p>
            <a:pPr indent="-279400" lvl="0" marL="459720" marR="0" rtl="0" algn="l">
              <a:lnSpc>
                <a:spcPct val="100000"/>
              </a:lnSpc>
              <a:spcBef>
                <a:spcPts val="1414"/>
              </a:spcBef>
              <a:spcAft>
                <a:spcPts val="0"/>
              </a:spcAft>
              <a:buClr>
                <a:srgbClr val="FFFFFF"/>
              </a:buClr>
              <a:buSzPts val="2800"/>
              <a:buFont typeface="Arial"/>
              <a:buNone/>
            </a:pPr>
            <a:r>
              <a:t/>
            </a:r>
            <a:endParaRPr b="0" i="0" sz="2800" u="none" cap="none" strike="noStrike">
              <a:solidFill>
                <a:srgbClr val="FFFFFF"/>
              </a:solidFill>
              <a:latin typeface="Arial"/>
              <a:ea typeface="Arial"/>
              <a:cs typeface="Arial"/>
              <a:sym typeface="Arial"/>
            </a:endParaRPr>
          </a:p>
          <a:p>
            <a:pPr indent="-279400" lvl="0" marL="459720" marR="0" rtl="0" algn="l">
              <a:lnSpc>
                <a:spcPct val="100000"/>
              </a:lnSpc>
              <a:spcBef>
                <a:spcPts val="1414"/>
              </a:spcBef>
              <a:spcAft>
                <a:spcPts val="0"/>
              </a:spcAft>
              <a:buClr>
                <a:srgbClr val="FFFFFF"/>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41"/>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St. John of Damascus</a:t>
            </a:r>
            <a:endParaRPr b="0" i="0" sz="4400" u="none" cap="none" strike="noStrike">
              <a:solidFill>
                <a:schemeClr val="dk1"/>
              </a:solidFill>
              <a:latin typeface="Arial"/>
              <a:ea typeface="Arial"/>
              <a:cs typeface="Arial"/>
              <a:sym typeface="Arial"/>
            </a:endParaRPr>
          </a:p>
        </p:txBody>
      </p:sp>
      <p:sp>
        <p:nvSpPr>
          <p:cNvPr id="211" name="Google Shape;211;p41"/>
          <p:cNvSpPr/>
          <p:nvPr/>
        </p:nvSpPr>
        <p:spPr>
          <a:xfrm>
            <a:off x="427320" y="1856879"/>
            <a:ext cx="9276120" cy="5268749"/>
          </a:xfrm>
          <a:prstGeom prst="rect">
            <a:avLst/>
          </a:prstGeom>
          <a:solidFill>
            <a:srgbClr val="FFFFFF">
              <a:alpha val="4705"/>
            </a:srgbClr>
          </a:solidFill>
          <a:ln>
            <a:noFill/>
          </a:ln>
        </p:spPr>
        <p:txBody>
          <a:bodyPr anchorCtr="0" anchor="t" bIns="0" lIns="0" spcFirstLastPara="1" rIns="0" wrap="square" tIns="0">
            <a:noAutofit/>
          </a:bodyPr>
          <a:lstStyle/>
          <a:p>
            <a:pPr indent="-457200" lvl="0" marL="459720" marR="0" rtl="0" algn="l">
              <a:spcBef>
                <a:spcPts val="0"/>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Appealed to old and new testaments, church fathers</a:t>
            </a:r>
            <a:endParaRPr/>
          </a:p>
          <a:p>
            <a:pPr indent="-457200" lvl="0" marL="459720" marR="0" rtl="0" algn="l">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God didn’t have an image before Jesus, but now He does</a:t>
            </a:r>
            <a:endParaRPr/>
          </a:p>
          <a:p>
            <a:pPr indent="0" lvl="0" marL="2520" marR="0" rtl="0" algn="ctr">
              <a:lnSpc>
                <a:spcPct val="100000"/>
              </a:lnSpc>
              <a:spcBef>
                <a:spcPts val="1414"/>
              </a:spcBef>
              <a:spcAft>
                <a:spcPts val="0"/>
              </a:spcAft>
              <a:buNone/>
            </a:pPr>
            <a:r>
              <a:rPr b="0" i="0" lang="en-US" sz="2400" u="none" cap="none" strike="noStrike">
                <a:solidFill>
                  <a:srgbClr val="FFFFFF"/>
                </a:solidFill>
                <a:latin typeface="Arial"/>
                <a:ea typeface="Arial"/>
                <a:cs typeface="Arial"/>
                <a:sym typeface="Arial"/>
              </a:rPr>
              <a:t>“I do not worship matter, but the Creator of matter</a:t>
            </a:r>
            <a:br>
              <a:rPr b="0" i="0" lang="en-US" sz="2400" u="none" cap="none" strike="noStrike">
                <a:solidFill>
                  <a:srgbClr val="FFFFFF"/>
                </a:solidFill>
                <a:latin typeface="Arial"/>
                <a:ea typeface="Arial"/>
                <a:cs typeface="Arial"/>
                <a:sym typeface="Arial"/>
              </a:rPr>
            </a:br>
            <a:r>
              <a:rPr b="0" i="0" lang="en-US" sz="2400" u="none" cap="none" strike="noStrike">
                <a:solidFill>
                  <a:srgbClr val="FFFFFF"/>
                </a:solidFill>
                <a:latin typeface="Arial"/>
                <a:ea typeface="Arial"/>
                <a:cs typeface="Arial"/>
                <a:sym typeface="Arial"/>
              </a:rPr>
              <a:t> who became matter for my sake…”</a:t>
            </a:r>
            <a:endParaRPr/>
          </a:p>
          <a:p>
            <a:pPr indent="-457200" lvl="0" marL="459720" marR="0" rtl="0" algn="l">
              <a:lnSpc>
                <a:spcPct val="100000"/>
              </a:lnSpc>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To deprive the poor of images is deprive them of the Gospel</a:t>
            </a:r>
            <a:endParaRPr/>
          </a:p>
          <a:p>
            <a:pPr indent="-457200" lvl="0" marL="459720" marR="0" rtl="0" algn="l">
              <a:lnSpc>
                <a:spcPct val="100000"/>
              </a:lnSpc>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Saints share in the resurrection of Christ – they are not ‘dead’</a:t>
            </a:r>
            <a:endParaRPr/>
          </a:p>
          <a:p>
            <a:pPr indent="-457200" lvl="0" marL="459720" marR="0" rtl="0" algn="l">
              <a:lnSpc>
                <a:spcPct val="100000"/>
              </a:lnSpc>
              <a:spcBef>
                <a:spcPts val="1414"/>
              </a:spcBef>
              <a:spcAft>
                <a:spcPts val="0"/>
              </a:spcAft>
              <a:buClr>
                <a:srgbClr val="FFFFFF"/>
              </a:buClr>
              <a:buSzPts val="2400"/>
              <a:buFont typeface="Arial"/>
              <a:buChar char="•"/>
            </a:pPr>
            <a:r>
              <a:rPr b="0" i="0" lang="en-US" sz="2400" u="none" cap="none" strike="noStrike">
                <a:solidFill>
                  <a:srgbClr val="FFFFFF"/>
                </a:solidFill>
                <a:latin typeface="Arial"/>
                <a:ea typeface="Arial"/>
                <a:cs typeface="Arial"/>
                <a:sym typeface="Arial"/>
              </a:rPr>
              <a:t>Because Christ became man, anything material can be made efficacious by invoking God’s name</a:t>
            </a:r>
            <a:endParaRPr/>
          </a:p>
          <a:p>
            <a:pPr indent="0" lvl="0" marL="2520" marR="0" rtl="0" algn="ctr">
              <a:spcBef>
                <a:spcPts val="1414"/>
              </a:spcBef>
              <a:spcAft>
                <a:spcPts val="0"/>
              </a:spcAft>
              <a:buNone/>
            </a:pPr>
            <a:r>
              <a:rPr b="0" i="0" lang="en-US" sz="2400" u="none" cap="none" strike="noStrike">
                <a:solidFill>
                  <a:srgbClr val="FFFFFF"/>
                </a:solidFill>
                <a:latin typeface="Arial"/>
                <a:ea typeface="Arial"/>
                <a:cs typeface="Arial"/>
                <a:sym typeface="Arial"/>
              </a:rPr>
              <a:t>Considered the last of the Church Fathers</a:t>
            </a:r>
            <a:endParaRPr/>
          </a:p>
          <a:p>
            <a:pPr indent="-304800" lvl="0" marL="459720" marR="0" rtl="0" algn="l">
              <a:lnSpc>
                <a:spcPct val="100000"/>
              </a:lnSpc>
              <a:spcBef>
                <a:spcPts val="1414"/>
              </a:spcBef>
              <a:spcAft>
                <a:spcPts val="0"/>
              </a:spcAft>
              <a:buClr>
                <a:srgbClr val="FFFFFF"/>
              </a:buClr>
              <a:buSzPts val="2400"/>
              <a:buFont typeface="Arial"/>
              <a:buNone/>
            </a:pPr>
            <a:r>
              <a:t/>
            </a:r>
            <a:endParaRPr b="0" i="0" sz="2400" u="none" cap="none" strike="noStrike">
              <a:solidFill>
                <a:srgbClr val="FFFFFF"/>
              </a:solidFill>
              <a:latin typeface="Arial"/>
              <a:ea typeface="Arial"/>
              <a:cs typeface="Arial"/>
              <a:sym typeface="Arial"/>
            </a:endParaRPr>
          </a:p>
          <a:p>
            <a:pPr indent="-304800" lvl="0" marL="459720" marR="0" rtl="0" algn="l">
              <a:lnSpc>
                <a:spcPct val="100000"/>
              </a:lnSpc>
              <a:spcBef>
                <a:spcPts val="1414"/>
              </a:spcBef>
              <a:spcAft>
                <a:spcPts val="0"/>
              </a:spcAft>
              <a:buClr>
                <a:srgbClr val="FFFFFF"/>
              </a:buClr>
              <a:buSzPts val="24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42"/>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Discussion</a:t>
            </a:r>
            <a:endParaRPr b="0" i="0" sz="4400" u="none" cap="none" strike="noStrike">
              <a:solidFill>
                <a:schemeClr val="dk1"/>
              </a:solidFill>
              <a:latin typeface="Arial"/>
              <a:ea typeface="Arial"/>
              <a:cs typeface="Arial"/>
              <a:sym typeface="Arial"/>
            </a:endParaRPr>
          </a:p>
        </p:txBody>
      </p:sp>
      <p:sp>
        <p:nvSpPr>
          <p:cNvPr id="217" name="Google Shape;217;p42"/>
          <p:cNvSpPr/>
          <p:nvPr/>
        </p:nvSpPr>
        <p:spPr>
          <a:xfrm>
            <a:off x="427320" y="1856880"/>
            <a:ext cx="9276120" cy="4892400"/>
          </a:xfrm>
          <a:prstGeom prst="rect">
            <a:avLst/>
          </a:prstGeom>
          <a:solidFill>
            <a:srgbClr val="FFFFFF">
              <a:alpha val="4705"/>
            </a:srgbClr>
          </a:solidFill>
          <a:ln>
            <a:noFill/>
          </a:ln>
        </p:spPr>
        <p:txBody>
          <a:bodyPr anchorCtr="0" anchor="t" bIns="0" lIns="0" spcFirstLastPara="1" rIns="0" wrap="square" tIns="0">
            <a:noAutofit/>
          </a:bodyPr>
          <a:lstStyle/>
          <a:p>
            <a:pPr indent="0" lvl="0" marL="2520" marR="0" rtl="0" algn="ctr">
              <a:lnSpc>
                <a:spcPct val="100000"/>
              </a:lnSpc>
              <a:spcBef>
                <a:spcPts val="0"/>
              </a:spcBef>
              <a:spcAft>
                <a:spcPts val="0"/>
              </a:spcAft>
              <a:buNone/>
            </a:pPr>
            <a:r>
              <a:rPr b="0" i="0" lang="en-US" sz="3200" u="none" cap="none" strike="noStrike">
                <a:solidFill>
                  <a:schemeClr val="lt1"/>
                </a:solidFill>
                <a:latin typeface="Arial"/>
                <a:ea typeface="Arial"/>
                <a:cs typeface="Arial"/>
                <a:sym typeface="Arial"/>
              </a:rPr>
              <a:t>How can we distinguish between</a:t>
            </a:r>
            <a:br>
              <a:rPr b="0" i="0" lang="en-US" sz="3200" u="none" cap="none" strike="noStrike">
                <a:solidFill>
                  <a:schemeClr val="lt1"/>
                </a:solidFill>
                <a:latin typeface="Arial"/>
                <a:ea typeface="Arial"/>
                <a:cs typeface="Arial"/>
                <a:sym typeface="Arial"/>
              </a:rPr>
            </a:br>
            <a:r>
              <a:rPr b="0" i="0" lang="en-US" sz="3200" u="none" cap="none" strike="noStrike">
                <a:solidFill>
                  <a:schemeClr val="lt1"/>
                </a:solidFill>
                <a:latin typeface="Arial"/>
                <a:ea typeface="Arial"/>
                <a:cs typeface="Arial"/>
                <a:sym typeface="Arial"/>
              </a:rPr>
              <a:t>worship and veneration? </a:t>
            </a:r>
            <a:endParaRPr/>
          </a:p>
          <a:p>
            <a:pPr indent="0" lvl="0" marL="2520" marR="0" rtl="0" algn="ctr">
              <a:lnSpc>
                <a:spcPct val="100000"/>
              </a:lnSpc>
              <a:spcBef>
                <a:spcPts val="1414"/>
              </a:spcBef>
              <a:spcAft>
                <a:spcPts val="0"/>
              </a:spcAft>
              <a:buNone/>
            </a:pPr>
            <a:r>
              <a:t/>
            </a:r>
            <a:endParaRPr b="0" i="0" sz="3200" u="none" cap="none" strike="noStrike">
              <a:solidFill>
                <a:schemeClr val="lt1"/>
              </a:solidFill>
              <a:latin typeface="Arial"/>
              <a:ea typeface="Arial"/>
              <a:cs typeface="Arial"/>
              <a:sym typeface="Arial"/>
            </a:endParaRPr>
          </a:p>
          <a:p>
            <a:pPr indent="0" lvl="0" marL="2520" marR="0" rtl="0" algn="ctr">
              <a:lnSpc>
                <a:spcPct val="100000"/>
              </a:lnSpc>
              <a:spcBef>
                <a:spcPts val="1414"/>
              </a:spcBef>
              <a:spcAft>
                <a:spcPts val="0"/>
              </a:spcAft>
              <a:buNone/>
            </a:pPr>
            <a:r>
              <a:rPr b="0" i="0" lang="en-US" sz="3200" u="none" cap="none" strike="noStrike">
                <a:solidFill>
                  <a:schemeClr val="lt1"/>
                </a:solidFill>
                <a:latin typeface="Arial"/>
                <a:ea typeface="Arial"/>
                <a:cs typeface="Arial"/>
                <a:sym typeface="Arial"/>
              </a:rPr>
              <a:t>How can material elements taken from nature become vehicles of grace by virtue</a:t>
            </a:r>
            <a:br>
              <a:rPr b="0" i="0" lang="en-US" sz="3200" u="none" cap="none" strike="noStrike">
                <a:solidFill>
                  <a:schemeClr val="lt1"/>
                </a:solidFill>
                <a:latin typeface="Arial"/>
                <a:ea typeface="Arial"/>
                <a:cs typeface="Arial"/>
                <a:sym typeface="Arial"/>
              </a:rPr>
            </a:br>
            <a:r>
              <a:rPr b="0" i="0" lang="en-US" sz="3200" u="none" cap="none" strike="noStrike">
                <a:solidFill>
                  <a:schemeClr val="lt1"/>
                </a:solidFill>
                <a:latin typeface="Arial"/>
                <a:ea typeface="Arial"/>
                <a:cs typeface="Arial"/>
                <a:sym typeface="Arial"/>
              </a:rPr>
              <a:t>of the invocation of the Holy Spirit? </a:t>
            </a:r>
            <a:endParaRPr/>
          </a:p>
          <a:p>
            <a:pPr indent="0" lvl="0" marL="2520" marR="0" rtl="0" algn="ctr">
              <a:lnSpc>
                <a:spcPct val="100000"/>
              </a:lnSpc>
              <a:spcBef>
                <a:spcPts val="1414"/>
              </a:spcBef>
              <a:spcAft>
                <a:spcPts val="0"/>
              </a:spcAft>
              <a:buNone/>
            </a:pPr>
            <a:r>
              <a:t/>
            </a:r>
            <a:endParaRPr b="0" i="0" sz="3200" u="none" cap="none" strike="noStrike">
              <a:solidFill>
                <a:schemeClr val="lt1"/>
              </a:solidFill>
              <a:latin typeface="Arial"/>
              <a:ea typeface="Arial"/>
              <a:cs typeface="Arial"/>
              <a:sym typeface="Arial"/>
            </a:endParaRPr>
          </a:p>
          <a:p>
            <a:pPr indent="0" lvl="0" marL="2520" marR="0" rtl="0" algn="ctr">
              <a:lnSpc>
                <a:spcPct val="100000"/>
              </a:lnSpc>
              <a:spcBef>
                <a:spcPts val="1414"/>
              </a:spcBef>
              <a:spcAft>
                <a:spcPts val="0"/>
              </a:spcAft>
              <a:buNone/>
            </a:pPr>
            <a:r>
              <a:rPr b="0" i="0" lang="en-US" sz="3200" u="none" cap="none" strike="noStrike">
                <a:solidFill>
                  <a:schemeClr val="lt1"/>
                </a:solidFill>
                <a:latin typeface="Arial"/>
                <a:ea typeface="Arial"/>
                <a:cs typeface="Arial"/>
                <a:sym typeface="Arial"/>
              </a:rPr>
              <a:t>What is the role of faith in all these?</a:t>
            </a:r>
            <a:endParaRPr b="0" i="0" sz="3200" u="none" cap="none" strike="noStrike">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43"/>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Final Week – Thoughts?</a:t>
            </a:r>
            <a:endParaRPr b="0" i="0" sz="4400" u="none" cap="none" strike="noStrike">
              <a:solidFill>
                <a:schemeClr val="dk1"/>
              </a:solidFill>
              <a:latin typeface="Arial"/>
              <a:ea typeface="Arial"/>
              <a:cs typeface="Arial"/>
              <a:sym typeface="Arial"/>
            </a:endParaRPr>
          </a:p>
        </p:txBody>
      </p:sp>
      <p:sp>
        <p:nvSpPr>
          <p:cNvPr id="223" name="Google Shape;223;p43"/>
          <p:cNvSpPr/>
          <p:nvPr/>
        </p:nvSpPr>
        <p:spPr>
          <a:xfrm>
            <a:off x="427320" y="1856880"/>
            <a:ext cx="9276120" cy="4892400"/>
          </a:xfrm>
          <a:prstGeom prst="rect">
            <a:avLst/>
          </a:prstGeom>
          <a:solidFill>
            <a:srgbClr val="FFFFFF">
              <a:alpha val="4705"/>
            </a:srgbClr>
          </a:solidFill>
          <a:ln>
            <a:noFill/>
          </a:ln>
        </p:spPr>
        <p:txBody>
          <a:bodyPr anchorCtr="0" anchor="t" bIns="0" lIns="0" spcFirstLastPara="1" rIns="0" wrap="square" tIns="0">
            <a:noAutofit/>
          </a:bodyPr>
          <a:lstStyle/>
          <a:p>
            <a:pPr indent="0" lvl="0" marL="2520" marR="0" rtl="0" algn="l">
              <a:lnSpc>
                <a:spcPct val="100000"/>
              </a:lnSpc>
              <a:spcBef>
                <a:spcPts val="0"/>
              </a:spcBef>
              <a:spcAft>
                <a:spcPts val="0"/>
              </a:spcAft>
              <a:buNone/>
            </a:pPr>
            <a:r>
              <a:rPr b="0" i="0" lang="en-US" sz="2400" u="none" cap="none" strike="noStrike">
                <a:solidFill>
                  <a:srgbClr val="FFFFFF"/>
                </a:solidFill>
                <a:latin typeface="Arial"/>
                <a:ea typeface="Arial"/>
                <a:cs typeface="Arial"/>
                <a:sym typeface="Arial"/>
              </a:rPr>
              <a:t>What are your own takeaways from the last 8 weeks?</a:t>
            </a:r>
            <a:endParaRPr/>
          </a:p>
          <a:p>
            <a:pPr indent="0" lvl="0" marL="2520" marR="0" rtl="0" algn="l">
              <a:lnSpc>
                <a:spcPct val="100000"/>
              </a:lnSpc>
              <a:spcBef>
                <a:spcPts val="1414"/>
              </a:spcBef>
              <a:spcAft>
                <a:spcPts val="0"/>
              </a:spcAft>
              <a:buNone/>
            </a:pPr>
            <a:r>
              <a:t/>
            </a:r>
            <a:endParaRPr b="0" i="0" sz="2400" u="none" cap="none" strike="noStrike">
              <a:solidFill>
                <a:srgbClr val="FFFFFF"/>
              </a:solidFill>
              <a:latin typeface="Arial"/>
              <a:ea typeface="Arial"/>
              <a:cs typeface="Arial"/>
              <a:sym typeface="Arial"/>
            </a:endParaRPr>
          </a:p>
          <a:p>
            <a:pPr indent="0" lvl="0" marL="2520" marR="0" rtl="0" algn="l">
              <a:lnSpc>
                <a:spcPct val="100000"/>
              </a:lnSpc>
              <a:spcBef>
                <a:spcPts val="1414"/>
              </a:spcBef>
              <a:spcAft>
                <a:spcPts val="0"/>
              </a:spcAft>
              <a:buNone/>
            </a:pPr>
            <a:r>
              <a:rPr b="0" i="0" lang="en-US" sz="2400" u="none" cap="none" strike="noStrike">
                <a:solidFill>
                  <a:srgbClr val="FFFFFF"/>
                </a:solidFill>
                <a:latin typeface="Arial"/>
                <a:ea typeface="Arial"/>
                <a:cs typeface="Arial"/>
                <a:sym typeface="Arial"/>
              </a:rPr>
              <a:t>Have you learned anything you can apply in your own life?</a:t>
            </a:r>
            <a:endParaRPr/>
          </a:p>
          <a:p>
            <a:pPr indent="0" lvl="0" marL="2520" marR="0" rtl="0" algn="l">
              <a:lnSpc>
                <a:spcPct val="100000"/>
              </a:lnSpc>
              <a:spcBef>
                <a:spcPts val="1414"/>
              </a:spcBef>
              <a:spcAft>
                <a:spcPts val="0"/>
              </a:spcAft>
              <a:buNone/>
            </a:pPr>
            <a:r>
              <a:t/>
            </a:r>
            <a:endParaRPr b="0" i="0" sz="2400" u="none" cap="none" strike="noStrike">
              <a:solidFill>
                <a:srgbClr val="FFFFFF"/>
              </a:solidFill>
              <a:latin typeface="Arial"/>
              <a:ea typeface="Arial"/>
              <a:cs typeface="Arial"/>
              <a:sym typeface="Arial"/>
            </a:endParaRPr>
          </a:p>
          <a:p>
            <a:pPr indent="0" lvl="0" marL="2520" marR="0" rtl="0" algn="l">
              <a:lnSpc>
                <a:spcPct val="100000"/>
              </a:lnSpc>
              <a:spcBef>
                <a:spcPts val="1414"/>
              </a:spcBef>
              <a:spcAft>
                <a:spcPts val="0"/>
              </a:spcAft>
              <a:buNone/>
            </a:pPr>
            <a:r>
              <a:rPr b="0" i="0" lang="en-US" sz="2400" u="none" cap="none" strike="noStrike">
                <a:solidFill>
                  <a:srgbClr val="FFFFFF"/>
                </a:solidFill>
                <a:latin typeface="Arial"/>
                <a:ea typeface="Arial"/>
                <a:cs typeface="Arial"/>
                <a:sym typeface="Arial"/>
              </a:rPr>
              <a:t>Have you been inspired to read more?</a:t>
            </a:r>
            <a:endParaRPr/>
          </a:p>
          <a:p>
            <a:pPr indent="0" lvl="0" marL="2520" marR="0" rtl="0" algn="l">
              <a:lnSpc>
                <a:spcPct val="100000"/>
              </a:lnSpc>
              <a:spcBef>
                <a:spcPts val="1414"/>
              </a:spcBef>
              <a:spcAft>
                <a:spcPts val="0"/>
              </a:spcAft>
              <a:buNone/>
            </a:pPr>
            <a:r>
              <a:t/>
            </a:r>
            <a:endParaRPr b="0" i="0" sz="2400" u="none" cap="none" strike="noStrike">
              <a:solidFill>
                <a:srgbClr val="FFFFFF"/>
              </a:solidFill>
              <a:latin typeface="Arial"/>
              <a:ea typeface="Arial"/>
              <a:cs typeface="Arial"/>
              <a:sym typeface="Arial"/>
            </a:endParaRPr>
          </a:p>
          <a:p>
            <a:pPr indent="0" lvl="0" marL="2520" marR="0" rtl="0" algn="l">
              <a:lnSpc>
                <a:spcPct val="100000"/>
              </a:lnSpc>
              <a:spcBef>
                <a:spcPts val="1414"/>
              </a:spcBef>
              <a:spcAft>
                <a:spcPts val="0"/>
              </a:spcAft>
              <a:buNone/>
            </a:pPr>
            <a:r>
              <a:rPr b="0" i="0" lang="en-US" sz="2400" u="none" cap="none" strike="noStrike">
                <a:solidFill>
                  <a:srgbClr val="FFFFFF"/>
                </a:solidFill>
                <a:latin typeface="Arial"/>
                <a:ea typeface="Arial"/>
                <a:cs typeface="Arial"/>
                <a:sym typeface="Arial"/>
              </a:rPr>
              <a:t>What’s next?</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4"/>
          <p:cNvSpPr/>
          <p:nvPr/>
        </p:nvSpPr>
        <p:spPr>
          <a:xfrm>
            <a:off x="503640" y="691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Questions?	</a:t>
            </a:r>
            <a:endParaRPr b="0" i="0" sz="4400" u="none" cap="none" strike="noStrike">
              <a:solidFill>
                <a:schemeClr val="dk1"/>
              </a:solidFill>
              <a:latin typeface="Arial"/>
              <a:ea typeface="Arial"/>
              <a:cs typeface="Arial"/>
              <a:sym typeface="Arial"/>
            </a:endParaRPr>
          </a:p>
        </p:txBody>
      </p:sp>
      <p:sp>
        <p:nvSpPr>
          <p:cNvPr id="229" name="Google Shape;229;p44"/>
          <p:cNvSpPr/>
          <p:nvPr/>
        </p:nvSpPr>
        <p:spPr>
          <a:xfrm>
            <a:off x="503640" y="1920240"/>
            <a:ext cx="9094680" cy="4843440"/>
          </a:xfrm>
          <a:prstGeom prst="rect">
            <a:avLst/>
          </a:prstGeom>
          <a:solidFill>
            <a:srgbClr val="FFFFFF">
              <a:alpha val="4705"/>
            </a:srgbClr>
          </a:solid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229319" marR="0" rtl="0" algn="ctr">
              <a:lnSpc>
                <a:spcPct val="100000"/>
              </a:lnSpc>
              <a:spcBef>
                <a:spcPts val="0"/>
              </a:spcBef>
              <a:spcAft>
                <a:spcPts val="0"/>
              </a:spcAft>
              <a:buNone/>
            </a:pPr>
            <a:r>
              <a:rPr b="0" i="0" lang="en-US" sz="3200" u="none" cap="none" strike="noStrike">
                <a:solidFill>
                  <a:srgbClr val="FFFFFF"/>
                </a:solidFill>
                <a:latin typeface="Arial"/>
                <a:ea typeface="Arial"/>
                <a:cs typeface="Arial"/>
                <a:sym typeface="Arial"/>
              </a:rPr>
              <a:t>Thank you!</a:t>
            </a:r>
            <a:endParaRPr/>
          </a:p>
          <a:p>
            <a:pPr indent="0" lvl="0" marL="229319" marR="0" rtl="0" algn="ctr">
              <a:lnSpc>
                <a:spcPct val="100000"/>
              </a:lnSpc>
              <a:spcBef>
                <a:spcPts val="0"/>
              </a:spcBef>
              <a:spcAft>
                <a:spcPts val="0"/>
              </a:spcAft>
              <a:buNone/>
            </a:pPr>
            <a:r>
              <a:rPr b="0" i="0" lang="en-US" sz="3200" u="none" cap="none" strike="noStrike">
                <a:solidFill>
                  <a:srgbClr val="FFFFFF"/>
                </a:solidFill>
                <a:latin typeface="Arial"/>
                <a:ea typeface="Arial"/>
                <a:cs typeface="Arial"/>
                <a:sym typeface="Arial"/>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8"/>
          <p:cNvSpPr/>
          <p:nvPr/>
        </p:nvSpPr>
        <p:spPr>
          <a:xfrm>
            <a:off x="504000" y="700766"/>
            <a:ext cx="9068040" cy="677108"/>
          </a:xfrm>
          <a:prstGeom prst="rect">
            <a:avLst/>
          </a:prstGeom>
          <a:solidFill>
            <a:srgbClr val="FFFFFF">
              <a:alpha val="4705"/>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Opening Prayer</a:t>
            </a:r>
            <a:endParaRPr b="0" i="0" sz="4400" u="none" cap="none" strike="noStrike">
              <a:solidFill>
                <a:schemeClr val="dk1"/>
              </a:solidFill>
              <a:latin typeface="Arial"/>
              <a:ea typeface="Arial"/>
              <a:cs typeface="Arial"/>
              <a:sym typeface="Arial"/>
            </a:endParaRPr>
          </a:p>
        </p:txBody>
      </p:sp>
      <p:sp>
        <p:nvSpPr>
          <p:cNvPr id="122" name="Google Shape;122;p28"/>
          <p:cNvSpPr/>
          <p:nvPr/>
        </p:nvSpPr>
        <p:spPr>
          <a:xfrm>
            <a:off x="503640" y="1920240"/>
            <a:ext cx="9094680" cy="4843440"/>
          </a:xfrm>
          <a:prstGeom prst="rect">
            <a:avLst/>
          </a:prstGeom>
          <a:solidFill>
            <a:srgbClr val="FFFFFF">
              <a:alpha val="4705"/>
            </a:srgbClr>
          </a:solid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t/>
            </a:r>
            <a:endParaRPr b="0" i="0" sz="2800" u="none" cap="none" strike="noStrike">
              <a:solidFill>
                <a:schemeClr val="dk1"/>
              </a:solidFill>
              <a:latin typeface="Arial"/>
              <a:ea typeface="Arial"/>
              <a:cs typeface="Arial"/>
              <a:sym typeface="Arial"/>
            </a:endParaRPr>
          </a:p>
          <a:p>
            <a:pPr indent="0" lvl="0" marL="229319" marR="0" rtl="0" algn="l">
              <a:lnSpc>
                <a:spcPct val="100000"/>
              </a:lnSpc>
              <a:spcBef>
                <a:spcPts val="0"/>
              </a:spcBef>
              <a:spcAft>
                <a:spcPts val="0"/>
              </a:spcAft>
              <a:buNone/>
            </a:pPr>
            <a:r>
              <a:rPr b="0" i="0" lang="en-US" sz="2800" u="none" cap="none" strike="noStrike">
                <a:solidFill>
                  <a:srgbClr val="FFFFFF"/>
                </a:solidFill>
                <a:latin typeface="Arial"/>
                <a:ea typeface="Arial"/>
                <a:cs typeface="Arial"/>
                <a:sym typeface="Arial"/>
              </a:rPr>
              <a:t>O God, to show us where innocence leads, you made the soul of your virgin Saint Scholastica soar to heaven like a dove in flight. Grant through her merits and her prayers that we may so live in innocence as to attain to joys everlasting. This we ask through our Lord Jesus Christ, Your Son, Who lives and reigns with You and the Holy Spirit, One God, forever and ever. Amen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9"/>
          <p:cNvSpPr/>
          <p:nvPr/>
        </p:nvSpPr>
        <p:spPr>
          <a:xfrm>
            <a:off x="503640" y="691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Week Eight	</a:t>
            </a:r>
            <a:endParaRPr b="0" i="0" sz="4400" u="none" cap="none" strike="noStrike">
              <a:solidFill>
                <a:schemeClr val="dk1"/>
              </a:solidFill>
              <a:latin typeface="Arial"/>
              <a:ea typeface="Arial"/>
              <a:cs typeface="Arial"/>
              <a:sym typeface="Arial"/>
            </a:endParaRPr>
          </a:p>
        </p:txBody>
      </p:sp>
      <p:sp>
        <p:nvSpPr>
          <p:cNvPr id="128" name="Google Shape;128;p29"/>
          <p:cNvSpPr/>
          <p:nvPr/>
        </p:nvSpPr>
        <p:spPr>
          <a:xfrm>
            <a:off x="503640" y="1920240"/>
            <a:ext cx="9094680" cy="4843440"/>
          </a:xfrm>
          <a:prstGeom prst="rect">
            <a:avLst/>
          </a:prstGeom>
          <a:solidFill>
            <a:srgbClr val="FFFFFF">
              <a:alpha val="4705"/>
            </a:srgbClr>
          </a:solid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229319" marR="0" rtl="0" algn="ctr">
              <a:lnSpc>
                <a:spcPct val="100000"/>
              </a:lnSpc>
              <a:spcBef>
                <a:spcPts val="0"/>
              </a:spcBef>
              <a:spcAft>
                <a:spcPts val="0"/>
              </a:spcAft>
              <a:buNone/>
            </a:pPr>
            <a:r>
              <a:rPr b="0" i="0" lang="en-US" sz="3200" u="none" cap="none" strike="noStrike">
                <a:solidFill>
                  <a:srgbClr val="FFFFFF"/>
                </a:solidFill>
                <a:latin typeface="Arial"/>
                <a:ea typeface="Arial"/>
                <a:cs typeface="Arial"/>
                <a:sym typeface="Arial"/>
              </a:rPr>
              <a:t>St. Benedict of Nursia </a:t>
            </a:r>
            <a:endParaRPr/>
          </a:p>
          <a:p>
            <a:pPr indent="0" lvl="0" marL="229319" marR="0" rtl="0" algn="ctr">
              <a:spcBef>
                <a:spcPts val="0"/>
              </a:spcBef>
              <a:spcAft>
                <a:spcPts val="0"/>
              </a:spcAft>
              <a:buNone/>
            </a:pPr>
            <a:r>
              <a:rPr b="0" i="0" lang="en-US" sz="3200" u="none" cap="none" strike="noStrike">
                <a:solidFill>
                  <a:srgbClr val="FFFFFF"/>
                </a:solidFill>
                <a:latin typeface="Arial"/>
                <a:ea typeface="Arial"/>
                <a:cs typeface="Arial"/>
                <a:sym typeface="Arial"/>
              </a:rPr>
              <a:t>St. Scholastica</a:t>
            </a:r>
            <a:endParaRPr/>
          </a:p>
          <a:p>
            <a:pPr indent="0" lvl="0" marL="229319" marR="0" rtl="0" algn="ctr">
              <a:lnSpc>
                <a:spcPct val="100000"/>
              </a:lnSpc>
              <a:spcBef>
                <a:spcPts val="0"/>
              </a:spcBef>
              <a:spcAft>
                <a:spcPts val="0"/>
              </a:spcAft>
              <a:buNone/>
            </a:pPr>
            <a:r>
              <a:rPr b="0" i="0" lang="en-US" sz="3200" u="none" cap="none" strike="noStrike">
                <a:solidFill>
                  <a:srgbClr val="FFFFFF"/>
                </a:solidFill>
                <a:latin typeface="Arial"/>
                <a:ea typeface="Arial"/>
                <a:cs typeface="Arial"/>
                <a:sym typeface="Arial"/>
              </a:rPr>
              <a:t>St. Gregory the Great </a:t>
            </a:r>
            <a:endParaRPr/>
          </a:p>
          <a:p>
            <a:pPr indent="0" lvl="0" marL="229319" marR="0" rtl="0" algn="ctr">
              <a:lnSpc>
                <a:spcPct val="100000"/>
              </a:lnSpc>
              <a:spcBef>
                <a:spcPts val="0"/>
              </a:spcBef>
              <a:spcAft>
                <a:spcPts val="0"/>
              </a:spcAft>
              <a:buNone/>
            </a:pPr>
            <a:r>
              <a:rPr b="0" i="0" lang="en-US" sz="3200" u="none" cap="none" strike="noStrike">
                <a:solidFill>
                  <a:srgbClr val="FFFFFF"/>
                </a:solidFill>
                <a:latin typeface="Arial"/>
                <a:ea typeface="Arial"/>
                <a:cs typeface="Arial"/>
                <a:sym typeface="Arial"/>
              </a:rPr>
              <a:t>St. John Damascus</a:t>
            </a:r>
            <a:endParaRPr/>
          </a:p>
          <a:p>
            <a:pPr indent="0" lvl="0" marL="229319" marR="0" rtl="0" algn="ctr">
              <a:lnSpc>
                <a:spcPct val="100000"/>
              </a:lnSpc>
              <a:spcBef>
                <a:spcPts val="0"/>
              </a:spcBef>
              <a:spcAft>
                <a:spcPts val="0"/>
              </a:spcAft>
              <a:buNone/>
            </a:pPr>
            <a:r>
              <a:rPr b="0" i="0" lang="en-US" sz="3200" u="none" cap="none" strike="noStrike">
                <a:solidFill>
                  <a:srgbClr val="FFFFFF"/>
                </a:solidFill>
                <a:latin typeface="Arial"/>
                <a:ea typeface="Arial"/>
                <a:cs typeface="Arial"/>
                <a:sym typeface="Arial"/>
              </a:rP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30"/>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5th. c. </a:t>
            </a:r>
            <a:endParaRPr b="0" i="0" sz="4400" u="none" cap="none" strike="noStrike">
              <a:solidFill>
                <a:schemeClr val="dk1"/>
              </a:solidFill>
              <a:latin typeface="Arial"/>
              <a:ea typeface="Arial"/>
              <a:cs typeface="Arial"/>
              <a:sym typeface="Arial"/>
            </a:endParaRPr>
          </a:p>
        </p:txBody>
      </p:sp>
      <p:sp>
        <p:nvSpPr>
          <p:cNvPr id="134" name="Google Shape;134;p30"/>
          <p:cNvSpPr/>
          <p:nvPr/>
        </p:nvSpPr>
        <p:spPr>
          <a:xfrm>
            <a:off x="427320" y="1856880"/>
            <a:ext cx="9276120" cy="4892400"/>
          </a:xfrm>
          <a:prstGeom prst="rect">
            <a:avLst/>
          </a:prstGeom>
          <a:solidFill>
            <a:srgbClr val="FFFFFF">
              <a:alpha val="4705"/>
            </a:srgbClr>
          </a:solidFill>
          <a:ln>
            <a:noFill/>
          </a:ln>
        </p:spPr>
        <p:txBody>
          <a:bodyPr anchorCtr="0" anchor="t" bIns="0" lIns="0" spcFirstLastPara="1" rIns="0" wrap="square" tIns="0">
            <a:noAutofit/>
          </a:bodyPr>
          <a:lstStyle/>
          <a:p>
            <a:pPr indent="-457200" lvl="0" marL="459720" marR="0" rtl="0" algn="l">
              <a:lnSpc>
                <a:spcPct val="100000"/>
              </a:lnSpc>
              <a:spcBef>
                <a:spcPts val="0"/>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Roman empire began to crumble</a:t>
            </a:r>
            <a:endParaRPr/>
          </a:p>
          <a:p>
            <a:pPr indent="-457200" lvl="0" marL="459720" marR="0" rtl="0" algn="l">
              <a:lnSpc>
                <a:spcPct val="100000"/>
              </a:lnSpc>
              <a:spcBef>
                <a:spcPts val="1414"/>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Division began to be more visible in the East/West churches</a:t>
            </a:r>
            <a:endParaRPr/>
          </a:p>
          <a:p>
            <a:pPr indent="-457200" lvl="0" marL="459720" marR="0" rtl="0" algn="l">
              <a:lnSpc>
                <a:spcPct val="100000"/>
              </a:lnSpc>
              <a:spcBef>
                <a:spcPts val="1414"/>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New heresies springing up, reactions to new challenges inspire great works and councils</a:t>
            </a:r>
            <a:endParaRPr/>
          </a:p>
          <a:p>
            <a:pPr indent="-457200" lvl="1" marL="916920" marR="0" rtl="0" algn="l">
              <a:spcBef>
                <a:spcPts val="1414"/>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Council of Ephesus</a:t>
            </a:r>
            <a:endParaRPr/>
          </a:p>
          <a:p>
            <a:pPr indent="-457200" lvl="1" marL="916920" marR="0" rtl="0" algn="l">
              <a:spcBef>
                <a:spcPts val="1414"/>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Council of Chalcedon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1"/>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6th. c. </a:t>
            </a:r>
            <a:endParaRPr b="0" i="0" sz="4400" u="none" cap="none" strike="noStrike">
              <a:solidFill>
                <a:schemeClr val="dk1"/>
              </a:solidFill>
              <a:latin typeface="Arial"/>
              <a:ea typeface="Arial"/>
              <a:cs typeface="Arial"/>
              <a:sym typeface="Arial"/>
            </a:endParaRPr>
          </a:p>
        </p:txBody>
      </p:sp>
      <p:sp>
        <p:nvSpPr>
          <p:cNvPr id="141" name="Google Shape;141;p31"/>
          <p:cNvSpPr/>
          <p:nvPr/>
        </p:nvSpPr>
        <p:spPr>
          <a:xfrm>
            <a:off x="427320" y="1856880"/>
            <a:ext cx="9276120" cy="4892400"/>
          </a:xfrm>
          <a:prstGeom prst="rect">
            <a:avLst/>
          </a:prstGeom>
          <a:solidFill>
            <a:srgbClr val="FFFFFF">
              <a:alpha val="4705"/>
            </a:srgbClr>
          </a:solidFill>
          <a:ln>
            <a:noFill/>
          </a:ln>
        </p:spPr>
        <p:txBody>
          <a:bodyPr anchorCtr="0" anchor="t" bIns="0" lIns="0" spcFirstLastPara="1" rIns="0" wrap="square" tIns="0">
            <a:noAutofit/>
          </a:bodyPr>
          <a:lstStyle/>
          <a:p>
            <a:pPr indent="-457200" lvl="0" marL="459720" marR="0" rtl="0" algn="l">
              <a:lnSpc>
                <a:spcPct val="100000"/>
              </a:lnSpc>
              <a:spcBef>
                <a:spcPts val="0"/>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Rapid decline/collapse of the Roman empire</a:t>
            </a:r>
            <a:endParaRPr/>
          </a:p>
          <a:p>
            <a:pPr indent="-457200" lvl="1" marL="916920" marR="0" rtl="0" algn="l">
              <a:spcBef>
                <a:spcPts val="1414"/>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West breaks into German/French territories</a:t>
            </a:r>
            <a:endParaRPr/>
          </a:p>
          <a:p>
            <a:pPr indent="-457200" lvl="1" marL="916920" marR="0" rtl="0" algn="l">
              <a:spcBef>
                <a:spcPts val="1414"/>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Eastern Roman Empire continues</a:t>
            </a:r>
            <a:endParaRPr b="0" i="0" sz="3200" u="none" cap="none" strike="noStrike">
              <a:solidFill>
                <a:srgbClr val="FFFFFF"/>
              </a:solidFill>
              <a:latin typeface="Arial"/>
              <a:ea typeface="Arial"/>
              <a:cs typeface="Arial"/>
              <a:sym typeface="Arial"/>
            </a:endParaRPr>
          </a:p>
          <a:p>
            <a:pPr indent="-457200" lvl="0" marL="459720" marR="0" rtl="0" algn="l">
              <a:lnSpc>
                <a:spcPct val="100000"/>
              </a:lnSpc>
              <a:spcBef>
                <a:spcPts val="1414"/>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Rise of western monasticism</a:t>
            </a:r>
            <a:endParaRPr/>
          </a:p>
          <a:p>
            <a:pPr indent="-457200" lvl="0" marL="459720" marR="0" rtl="0" algn="l">
              <a:spcBef>
                <a:spcPts val="1414"/>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Rise of liturgical music</a:t>
            </a:r>
            <a:endParaRPr/>
          </a:p>
          <a:p>
            <a:pPr indent="-457200" lvl="0" marL="459720" marR="0" rtl="0" algn="l">
              <a:spcBef>
                <a:spcPts val="1414"/>
              </a:spcBef>
              <a:spcAft>
                <a:spcPts val="0"/>
              </a:spcAft>
              <a:buClr>
                <a:srgbClr val="FFFFFF"/>
              </a:buClr>
              <a:buSzPts val="3200"/>
              <a:buFont typeface="Arial"/>
              <a:buChar char="•"/>
            </a:pPr>
            <a:r>
              <a:rPr b="0" i="0" lang="en-US" sz="3200" u="none" cap="none" strike="noStrike">
                <a:solidFill>
                  <a:srgbClr val="FFFFFF"/>
                </a:solidFill>
                <a:latin typeface="Arial"/>
                <a:ea typeface="Arial"/>
                <a:cs typeface="Arial"/>
                <a:sym typeface="Arial"/>
              </a:rPr>
              <a:t>Close of Antiquity, beginning of the middle ages </a:t>
            </a:r>
            <a:endParaRPr/>
          </a:p>
          <a:p>
            <a:pPr indent="-254000" lvl="0" marL="459720" marR="0" rtl="0" algn="l">
              <a:lnSpc>
                <a:spcPct val="100000"/>
              </a:lnSpc>
              <a:spcBef>
                <a:spcPts val="1414"/>
              </a:spcBef>
              <a:spcAft>
                <a:spcPts val="0"/>
              </a:spcAft>
              <a:buClr>
                <a:srgbClr val="FFFFFF"/>
              </a:buClr>
              <a:buSzPts val="3200"/>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32"/>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St. Benedict of Nursia</a:t>
            </a:r>
            <a:endParaRPr b="0" i="0" sz="4400" u="none" cap="none" strike="noStrike">
              <a:solidFill>
                <a:schemeClr val="dk1"/>
              </a:solidFill>
              <a:latin typeface="Arial"/>
              <a:ea typeface="Arial"/>
              <a:cs typeface="Arial"/>
              <a:sym typeface="Arial"/>
            </a:endParaRPr>
          </a:p>
        </p:txBody>
      </p:sp>
      <p:sp>
        <p:nvSpPr>
          <p:cNvPr id="148" name="Google Shape;148;p32"/>
          <p:cNvSpPr/>
          <p:nvPr/>
        </p:nvSpPr>
        <p:spPr>
          <a:xfrm>
            <a:off x="356135" y="1856880"/>
            <a:ext cx="9347305" cy="4892400"/>
          </a:xfrm>
          <a:prstGeom prst="rect">
            <a:avLst/>
          </a:prstGeom>
          <a:solidFill>
            <a:srgbClr val="FFFFFF">
              <a:alpha val="4705"/>
            </a:srgbClr>
          </a:solidFill>
          <a:ln>
            <a:noFill/>
          </a:ln>
        </p:spPr>
        <p:txBody>
          <a:bodyPr anchorCtr="0" anchor="t" bIns="0" lIns="0" spcFirstLastPara="1" rIns="0" wrap="square" tIns="0">
            <a:noAutofit/>
          </a:bodyPr>
          <a:lstStyle/>
          <a:p>
            <a:pPr indent="0" lvl="0" marL="2520" marR="0" rtl="0" algn="l">
              <a:spcBef>
                <a:spcPts val="0"/>
              </a:spcBef>
              <a:spcAft>
                <a:spcPts val="0"/>
              </a:spcAft>
              <a:buNone/>
            </a:pPr>
            <a:r>
              <a:rPr b="0" i="0" lang="en-US" sz="3200" u="none" cap="none" strike="noStrike">
                <a:solidFill>
                  <a:srgbClr val="FFFFFF"/>
                </a:solidFill>
                <a:latin typeface="Arial"/>
                <a:ea typeface="Arial"/>
                <a:cs typeface="Arial"/>
                <a:sym typeface="Arial"/>
              </a:rPr>
              <a:t>Founder of Western monasticism</a:t>
            </a:r>
            <a:endParaRPr/>
          </a:p>
          <a:p>
            <a:pPr indent="0" lvl="0" marL="2520" marR="0" rtl="0" algn="l">
              <a:spcBef>
                <a:spcPts val="2400"/>
              </a:spcBef>
              <a:spcAft>
                <a:spcPts val="0"/>
              </a:spcAft>
              <a:buNone/>
            </a:pPr>
            <a:r>
              <a:rPr b="0" i="0" lang="en-US" sz="3200" u="none" cap="none" strike="noStrike">
                <a:solidFill>
                  <a:srgbClr val="FFFFFF"/>
                </a:solidFill>
                <a:latin typeface="Arial"/>
                <a:ea typeface="Arial"/>
                <a:cs typeface="Arial"/>
                <a:sym typeface="Arial"/>
              </a:rPr>
              <a:t>From northern Italy – wealthy family</a:t>
            </a:r>
            <a:endParaRPr/>
          </a:p>
          <a:p>
            <a:pPr indent="0" lvl="0" marL="2520" marR="0" rtl="0" algn="ctr">
              <a:spcBef>
                <a:spcPts val="2400"/>
              </a:spcBef>
              <a:spcAft>
                <a:spcPts val="0"/>
              </a:spcAft>
              <a:buNone/>
            </a:pPr>
            <a:r>
              <a:rPr b="0" i="0" lang="en-US" sz="3200" u="none" cap="none" strike="noStrike">
                <a:solidFill>
                  <a:srgbClr val="FFFFFF"/>
                </a:solidFill>
                <a:latin typeface="Arial"/>
                <a:ea typeface="Arial"/>
                <a:cs typeface="Arial"/>
                <a:sym typeface="Arial"/>
              </a:rPr>
              <a:t>Disgusted with Rome – left for the hills</a:t>
            </a:r>
            <a:endParaRPr/>
          </a:p>
          <a:p>
            <a:pPr indent="0" lvl="0" marL="2520" marR="0" rtl="0" algn="r">
              <a:spcBef>
                <a:spcPts val="2400"/>
              </a:spcBef>
              <a:spcAft>
                <a:spcPts val="0"/>
              </a:spcAft>
              <a:buNone/>
            </a:pPr>
            <a:r>
              <a:rPr b="0" i="0" lang="en-US" sz="3200" u="none" cap="none" strike="noStrike">
                <a:solidFill>
                  <a:srgbClr val="FFFFFF"/>
                </a:solidFill>
                <a:latin typeface="Arial"/>
                <a:ea typeface="Arial"/>
                <a:cs typeface="Arial"/>
                <a:sym typeface="Arial"/>
              </a:rPr>
              <a:t>Lived in a cave near Subiaco for 3 years</a:t>
            </a:r>
            <a:endParaRPr/>
          </a:p>
          <a:p>
            <a:pPr indent="-457200" lvl="1" marL="916920" marR="0" rtl="0" algn="l">
              <a:spcBef>
                <a:spcPts val="1200"/>
              </a:spcBef>
              <a:spcAft>
                <a:spcPts val="0"/>
              </a:spcAft>
              <a:buClr>
                <a:srgbClr val="FFFFFF"/>
              </a:buClr>
              <a:buSzPts val="3200"/>
              <a:buFont typeface="Noto Sans Symbols"/>
              <a:buChar char="▪"/>
            </a:pPr>
            <a:r>
              <a:rPr b="0" i="0" lang="en-US" sz="3200" u="none" cap="none" strike="noStrike">
                <a:solidFill>
                  <a:srgbClr val="FFFFFF"/>
                </a:solidFill>
                <a:latin typeface="Arial"/>
                <a:ea typeface="Arial"/>
                <a:cs typeface="Arial"/>
                <a:sym typeface="Arial"/>
              </a:rPr>
              <a:t>Early miracles – broken plate, drowning boy</a:t>
            </a:r>
            <a:endParaRPr/>
          </a:p>
          <a:p>
            <a:pPr indent="-457200" lvl="1" marL="916920" marR="0" rtl="0" algn="l">
              <a:spcBef>
                <a:spcPts val="1414"/>
              </a:spcBef>
              <a:spcAft>
                <a:spcPts val="0"/>
              </a:spcAft>
              <a:buClr>
                <a:srgbClr val="FFFFFF"/>
              </a:buClr>
              <a:buSzPts val="3200"/>
              <a:buFont typeface="Noto Sans Symbols"/>
              <a:buChar char="▪"/>
            </a:pPr>
            <a:r>
              <a:rPr b="0" i="0" lang="en-US" sz="3200" u="none" cap="none" strike="noStrike">
                <a:solidFill>
                  <a:srgbClr val="FFFFFF"/>
                </a:solidFill>
                <a:latin typeface="Arial"/>
                <a:ea typeface="Arial"/>
                <a:cs typeface="Arial"/>
                <a:sym typeface="Arial"/>
              </a:rPr>
              <a:t>Briefly led a nearby group of monks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3"/>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St. Benedict of Nursia</a:t>
            </a:r>
            <a:endParaRPr b="0" i="0" sz="4400" u="none" cap="none" strike="noStrike">
              <a:solidFill>
                <a:schemeClr val="dk1"/>
              </a:solidFill>
              <a:latin typeface="Arial"/>
              <a:ea typeface="Arial"/>
              <a:cs typeface="Arial"/>
              <a:sym typeface="Arial"/>
            </a:endParaRPr>
          </a:p>
        </p:txBody>
      </p:sp>
      <p:sp>
        <p:nvSpPr>
          <p:cNvPr id="155" name="Google Shape;155;p33"/>
          <p:cNvSpPr/>
          <p:nvPr/>
        </p:nvSpPr>
        <p:spPr>
          <a:xfrm>
            <a:off x="427320" y="1856880"/>
            <a:ext cx="9276120" cy="5352442"/>
          </a:xfrm>
          <a:prstGeom prst="rect">
            <a:avLst/>
          </a:prstGeom>
          <a:solidFill>
            <a:srgbClr val="FFFFFF">
              <a:alpha val="4705"/>
            </a:srgbClr>
          </a:solidFill>
          <a:ln>
            <a:noFill/>
          </a:ln>
        </p:spPr>
        <p:txBody>
          <a:bodyPr anchorCtr="0" anchor="t" bIns="0" lIns="0" spcFirstLastPara="1" rIns="0" wrap="square" tIns="0">
            <a:noAutofit/>
          </a:bodyPr>
          <a:lstStyle/>
          <a:p>
            <a:pPr indent="0" lvl="0" marL="2520" marR="0" rtl="0" algn="l">
              <a:spcBef>
                <a:spcPts val="0"/>
              </a:spcBef>
              <a:spcAft>
                <a:spcPts val="0"/>
              </a:spcAft>
              <a:buNone/>
            </a:pPr>
            <a:r>
              <a:rPr b="0" i="0" lang="en-US" sz="3200" u="none" cap="none" strike="noStrike">
                <a:solidFill>
                  <a:srgbClr val="FFFFFF"/>
                </a:solidFill>
                <a:latin typeface="Arial"/>
                <a:ea typeface="Arial"/>
                <a:cs typeface="Arial"/>
                <a:sym typeface="Arial"/>
              </a:rPr>
              <a:t>Returned to the cave after ‘the incident’ and invited others to join him</a:t>
            </a:r>
            <a:endParaRPr/>
          </a:p>
          <a:p>
            <a:pPr indent="0" lvl="0" marL="2520" marR="0" rtl="0" algn="l">
              <a:spcBef>
                <a:spcPts val="1414"/>
              </a:spcBef>
              <a:spcAft>
                <a:spcPts val="0"/>
              </a:spcAft>
              <a:buNone/>
            </a:pPr>
            <a:r>
              <a:t/>
            </a:r>
            <a:endParaRPr b="0" i="0" sz="3200" u="none" cap="none" strike="noStrike">
              <a:solidFill>
                <a:srgbClr val="FFFFFF"/>
              </a:solidFill>
              <a:latin typeface="Arial"/>
              <a:ea typeface="Arial"/>
              <a:cs typeface="Arial"/>
              <a:sym typeface="Arial"/>
            </a:endParaRPr>
          </a:p>
          <a:p>
            <a:pPr indent="0" lvl="0" marL="2520" marR="0" rtl="0" algn="ctr">
              <a:spcBef>
                <a:spcPts val="1414"/>
              </a:spcBef>
              <a:spcAft>
                <a:spcPts val="0"/>
              </a:spcAft>
              <a:buNone/>
            </a:pPr>
            <a:r>
              <a:rPr b="0" i="0" lang="en-US" sz="3200" u="none" cap="none" strike="noStrike">
                <a:solidFill>
                  <a:srgbClr val="FFFFFF"/>
                </a:solidFill>
                <a:latin typeface="Arial"/>
                <a:ea typeface="Arial"/>
                <a:cs typeface="Arial"/>
                <a:sym typeface="Arial"/>
              </a:rPr>
              <a:t>-Established a new monastery-</a:t>
            </a:r>
            <a:br>
              <a:rPr b="0" i="0" lang="en-US" sz="3200" u="none" cap="none" strike="noStrike">
                <a:solidFill>
                  <a:srgbClr val="FFFFFF"/>
                </a:solidFill>
                <a:latin typeface="Arial"/>
                <a:ea typeface="Arial"/>
                <a:cs typeface="Arial"/>
                <a:sym typeface="Arial"/>
              </a:rPr>
            </a:br>
            <a:r>
              <a:rPr b="0" i="0" lang="en-US" sz="3200" u="none" cap="none" strike="noStrike">
                <a:solidFill>
                  <a:srgbClr val="FFFFFF"/>
                </a:solidFill>
                <a:latin typeface="Arial"/>
                <a:ea typeface="Arial"/>
                <a:cs typeface="Arial"/>
                <a:sym typeface="Arial"/>
              </a:rPr>
              <a:t>order, obedience, study, silence, service</a:t>
            </a:r>
            <a:endParaRPr/>
          </a:p>
          <a:p>
            <a:pPr indent="0" lvl="0" marL="2520" marR="0" rtl="0" algn="l">
              <a:spcBef>
                <a:spcPts val="1414"/>
              </a:spcBef>
              <a:spcAft>
                <a:spcPts val="0"/>
              </a:spcAft>
              <a:buNone/>
            </a:pPr>
            <a:r>
              <a:t/>
            </a:r>
            <a:endParaRPr b="0" i="0" sz="800" u="none" cap="none" strike="noStrike">
              <a:solidFill>
                <a:srgbClr val="FFFFFF"/>
              </a:solidFill>
              <a:latin typeface="Arial"/>
              <a:ea typeface="Arial"/>
              <a:cs typeface="Arial"/>
              <a:sym typeface="Arial"/>
            </a:endParaRPr>
          </a:p>
          <a:p>
            <a:pPr indent="0" lvl="0" marL="2520" marR="0" rtl="0" algn="ctr">
              <a:spcBef>
                <a:spcPts val="1414"/>
              </a:spcBef>
              <a:spcAft>
                <a:spcPts val="0"/>
              </a:spcAft>
              <a:buNone/>
            </a:pPr>
            <a:r>
              <a:rPr b="0" i="0" lang="en-US" sz="3200" u="none" cap="none" strike="noStrike">
                <a:solidFill>
                  <a:srgbClr val="FFFFFF"/>
                </a:solidFill>
                <a:latin typeface="Arial"/>
                <a:ea typeface="Arial"/>
                <a:cs typeface="Arial"/>
                <a:sym typeface="Arial"/>
              </a:rPr>
              <a:t>Wrote ‘The Rule’ </a:t>
            </a:r>
            <a:br>
              <a:rPr b="0" i="0" lang="en-US" sz="3200" u="none" cap="none" strike="noStrike">
                <a:solidFill>
                  <a:srgbClr val="FFFFFF"/>
                </a:solidFill>
                <a:latin typeface="Arial"/>
                <a:ea typeface="Arial"/>
                <a:cs typeface="Arial"/>
                <a:sym typeface="Arial"/>
              </a:rPr>
            </a:br>
            <a:r>
              <a:rPr b="0" i="0" lang="en-US" sz="3200" u="none" cap="none" strike="noStrike">
                <a:solidFill>
                  <a:srgbClr val="FFFFFF"/>
                </a:solidFill>
                <a:latin typeface="Arial"/>
                <a:ea typeface="Arial"/>
                <a:cs typeface="Arial"/>
                <a:sym typeface="Arial"/>
              </a:rPr>
              <a:t>-synthesized Eastern monastic rules-</a:t>
            </a:r>
            <a:endParaRPr/>
          </a:p>
          <a:p>
            <a:pPr indent="0" lvl="0" marL="2520" marR="0" rtl="0" algn="ctr">
              <a:spcBef>
                <a:spcPts val="1414"/>
              </a:spcBef>
              <a:spcAft>
                <a:spcPts val="0"/>
              </a:spcAft>
              <a:buNone/>
            </a:pPr>
            <a:r>
              <a:rPr b="0" i="0" lang="en-US" sz="3200" u="none" cap="none" strike="noStrike">
                <a:solidFill>
                  <a:srgbClr val="FFFFFF"/>
                </a:solidFill>
                <a:latin typeface="Arial"/>
                <a:ea typeface="Arial"/>
                <a:cs typeface="Arial"/>
                <a:sym typeface="Arial"/>
              </a:rPr>
              <a:t>“Ora et labora”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4"/>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St. Benedict of Nursia</a:t>
            </a:r>
            <a:endParaRPr b="0" i="0" sz="4400" u="none" cap="none" strike="noStrike">
              <a:solidFill>
                <a:schemeClr val="dk1"/>
              </a:solidFill>
              <a:latin typeface="Arial"/>
              <a:ea typeface="Arial"/>
              <a:cs typeface="Arial"/>
              <a:sym typeface="Arial"/>
            </a:endParaRPr>
          </a:p>
        </p:txBody>
      </p:sp>
      <p:pic>
        <p:nvPicPr>
          <p:cNvPr id="162" name="Google Shape;162;p34"/>
          <p:cNvPicPr preferRelativeResize="0"/>
          <p:nvPr/>
        </p:nvPicPr>
        <p:blipFill rotWithShape="1">
          <a:blip r:embed="rId3">
            <a:alphaModFix/>
          </a:blip>
          <a:srcRect b="0" l="0" r="0" t="0"/>
          <a:stretch/>
        </p:blipFill>
        <p:spPr>
          <a:xfrm>
            <a:off x="793630" y="1959729"/>
            <a:ext cx="8143336" cy="458779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5"/>
          <p:cNvSpPr/>
          <p:nvPr/>
        </p:nvSpPr>
        <p:spPr>
          <a:xfrm>
            <a:off x="504000" y="700406"/>
            <a:ext cx="9068040" cy="677108"/>
          </a:xfrm>
          <a:prstGeom prst="rect">
            <a:avLst/>
          </a:prstGeom>
          <a:solidFill>
            <a:srgbClr val="FFFFFF">
              <a:alpha val="9803"/>
            </a:srgbClr>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en-US" sz="4400" u="none" cap="none" strike="noStrike">
                <a:solidFill>
                  <a:srgbClr val="FFFFFF"/>
                </a:solidFill>
                <a:latin typeface="Arial"/>
                <a:ea typeface="Arial"/>
                <a:cs typeface="Arial"/>
                <a:sym typeface="Arial"/>
              </a:rPr>
              <a:t>St. Scholastica</a:t>
            </a:r>
            <a:endParaRPr b="0" i="0" sz="4400" u="none" cap="none" strike="noStrike">
              <a:solidFill>
                <a:schemeClr val="dk1"/>
              </a:solidFill>
              <a:latin typeface="Arial"/>
              <a:ea typeface="Arial"/>
              <a:cs typeface="Arial"/>
              <a:sym typeface="Arial"/>
            </a:endParaRPr>
          </a:p>
        </p:txBody>
      </p:sp>
      <p:sp>
        <p:nvSpPr>
          <p:cNvPr id="169" name="Google Shape;169;p35"/>
          <p:cNvSpPr/>
          <p:nvPr/>
        </p:nvSpPr>
        <p:spPr>
          <a:xfrm>
            <a:off x="427320" y="1992429"/>
            <a:ext cx="9276120" cy="5150243"/>
          </a:xfrm>
          <a:prstGeom prst="rect">
            <a:avLst/>
          </a:prstGeom>
          <a:solidFill>
            <a:srgbClr val="FFFFFF">
              <a:alpha val="4705"/>
            </a:srgbClr>
          </a:solidFill>
          <a:ln>
            <a:noFill/>
          </a:ln>
        </p:spPr>
        <p:txBody>
          <a:bodyPr anchorCtr="0" anchor="t" bIns="0" lIns="0" spcFirstLastPara="1" rIns="0" wrap="square" tIns="0">
            <a:noAutofit/>
          </a:bodyPr>
          <a:lstStyle/>
          <a:p>
            <a:pPr indent="0" lvl="0" marL="2520" marR="0" rtl="0" algn="l">
              <a:spcBef>
                <a:spcPts val="0"/>
              </a:spcBef>
              <a:spcAft>
                <a:spcPts val="0"/>
              </a:spcAft>
              <a:buNone/>
            </a:pPr>
            <a:r>
              <a:rPr b="0" i="0" lang="en-US" sz="2400" u="none" cap="none" strike="noStrike">
                <a:solidFill>
                  <a:srgbClr val="FFFFFF"/>
                </a:solidFill>
                <a:latin typeface="Arial"/>
                <a:ea typeface="Arial"/>
                <a:cs typeface="Arial"/>
                <a:sym typeface="Arial"/>
              </a:rPr>
              <a:t>Twin sister of St. Benedict, consecrated at a young age</a:t>
            </a:r>
            <a:endParaRPr/>
          </a:p>
          <a:p>
            <a:pPr indent="0" lvl="0" marL="2520" marR="0" rtl="0" algn="l">
              <a:spcBef>
                <a:spcPts val="1800"/>
              </a:spcBef>
              <a:spcAft>
                <a:spcPts val="0"/>
              </a:spcAft>
              <a:buNone/>
            </a:pPr>
            <a:r>
              <a:rPr b="0" i="0" lang="en-US" sz="2400" u="none" cap="none" strike="noStrike">
                <a:solidFill>
                  <a:srgbClr val="FFFFFF"/>
                </a:solidFill>
                <a:latin typeface="Arial"/>
                <a:ea typeface="Arial"/>
                <a:cs typeface="Arial"/>
                <a:sym typeface="Arial"/>
              </a:rPr>
              <a:t>Established women’s monastery nearby</a:t>
            </a:r>
            <a:endParaRPr/>
          </a:p>
          <a:p>
            <a:pPr indent="0" lvl="0" marL="2520" marR="0" rtl="0" algn="l">
              <a:spcBef>
                <a:spcPts val="1800"/>
              </a:spcBef>
              <a:spcAft>
                <a:spcPts val="0"/>
              </a:spcAft>
              <a:buNone/>
            </a:pPr>
            <a:r>
              <a:rPr b="0" i="0" lang="en-US" sz="2400" u="none" cap="none" strike="noStrike">
                <a:solidFill>
                  <a:srgbClr val="FFFFFF"/>
                </a:solidFill>
                <a:latin typeface="Arial"/>
                <a:ea typeface="Arial"/>
                <a:cs typeface="Arial"/>
                <a:sym typeface="Arial"/>
              </a:rPr>
              <a:t>Each year, they met at Monte Cassino to discuss life and spiritual challenges in the monasteries </a:t>
            </a:r>
            <a:endParaRPr/>
          </a:p>
          <a:p>
            <a:pPr indent="0" lvl="0" marL="2520" marR="0" rtl="0" algn="l">
              <a:spcBef>
                <a:spcPts val="1800"/>
              </a:spcBef>
              <a:spcAft>
                <a:spcPts val="0"/>
              </a:spcAft>
              <a:buNone/>
            </a:pPr>
            <a:r>
              <a:rPr b="0" i="0" lang="en-US" sz="2400" u="none" cap="none" strike="noStrike">
                <a:solidFill>
                  <a:srgbClr val="FFFFFF"/>
                </a:solidFill>
                <a:latin typeface="Arial"/>
                <a:ea typeface="Arial"/>
                <a:cs typeface="Arial"/>
                <a:sym typeface="Arial"/>
              </a:rPr>
              <a:t>Once, she prayed for St. Benedict to stay all night – a great storm kept him from returning. </a:t>
            </a:r>
            <a:endParaRPr/>
          </a:p>
          <a:p>
            <a:pPr indent="0" lvl="0" marL="2520" marR="0" rtl="0" algn="ctr">
              <a:spcBef>
                <a:spcPts val="1800"/>
              </a:spcBef>
              <a:spcAft>
                <a:spcPts val="0"/>
              </a:spcAft>
              <a:buNone/>
            </a:pPr>
            <a:r>
              <a:rPr b="0" i="0" lang="en-US" sz="2400" u="none" cap="none" strike="noStrike">
                <a:solidFill>
                  <a:srgbClr val="FFFFFF"/>
                </a:solidFill>
                <a:latin typeface="Arial"/>
                <a:ea typeface="Arial"/>
                <a:cs typeface="Arial"/>
                <a:sym typeface="Arial"/>
              </a:rPr>
              <a:t>She died a few days later.</a:t>
            </a:r>
            <a:endParaRPr/>
          </a:p>
          <a:p>
            <a:pPr indent="0" lvl="0" marL="2520" marR="0" rtl="0" algn="l">
              <a:spcBef>
                <a:spcPts val="1200"/>
              </a:spcBef>
              <a:spcAft>
                <a:spcPts val="0"/>
              </a:spcAft>
              <a:buNone/>
            </a:pPr>
            <a:r>
              <a:rPr b="0" i="0" lang="en-US" sz="2400" u="none" cap="none" strike="noStrike">
                <a:solidFill>
                  <a:srgbClr val="FFFFFF"/>
                </a:solidFill>
                <a:latin typeface="Arial"/>
                <a:ea typeface="Arial"/>
                <a:cs typeface="Arial"/>
                <a:sym typeface="Arial"/>
              </a:rPr>
              <a:t>Benedict looked toward the convent</a:t>
            </a:r>
            <a:endParaRPr/>
          </a:p>
          <a:p>
            <a:pPr indent="0" lvl="0" marL="2520" marR="0" rtl="0" algn="r">
              <a:spcBef>
                <a:spcPts val="0"/>
              </a:spcBef>
              <a:spcAft>
                <a:spcPts val="0"/>
              </a:spcAft>
              <a:buNone/>
            </a:pPr>
            <a:r>
              <a:rPr b="0" i="0" lang="en-US" sz="2400" u="none" cap="none" strike="noStrike">
                <a:solidFill>
                  <a:srgbClr val="FFFFFF"/>
                </a:solidFill>
                <a:latin typeface="Arial"/>
                <a:ea typeface="Arial"/>
                <a:cs typeface="Arial"/>
                <a:sym typeface="Arial"/>
              </a:rPr>
              <a:t> and saw a white dove going to heaven.</a:t>
            </a:r>
            <a:endParaRPr/>
          </a:p>
          <a:p>
            <a:pPr indent="0" lvl="0" marL="2520" marR="0" rtl="0" algn="l">
              <a:spcBef>
                <a:spcPts val="1200"/>
              </a:spcBef>
              <a:spcAft>
                <a:spcPts val="0"/>
              </a:spcAft>
              <a:buNone/>
            </a:pPr>
            <a:r>
              <a:rPr b="0" i="0" lang="en-US" sz="2400" u="none" cap="none" strike="noStrike">
                <a:solidFill>
                  <a:srgbClr val="FFFFFF"/>
                </a:solidFill>
                <a:latin typeface="Arial"/>
                <a:ea typeface="Arial"/>
                <a:cs typeface="Arial"/>
                <a:sym typeface="Arial"/>
              </a:rPr>
              <a:t>She was buried in the tomb Benedict has prepared for himself.  </a:t>
            </a:r>
            <a:endParaRPr/>
          </a:p>
          <a:p>
            <a:pPr indent="0" lvl="0" marL="2520" marR="0" rtl="0" algn="l">
              <a:spcBef>
                <a:spcPts val="1414"/>
              </a:spcBef>
              <a:spcAft>
                <a:spcPts val="0"/>
              </a:spcAft>
              <a:buNone/>
            </a:pPr>
            <a:r>
              <a:t/>
            </a:r>
            <a:endParaRPr b="0" i="0" sz="2400" u="none" cap="none" strike="noStrike">
              <a:solidFill>
                <a:srgbClr val="FFFFF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