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0" r:id="rId3"/>
    <p:sldId id="278" r:id="rId4"/>
    <p:sldId id="279" r:id="rId5"/>
    <p:sldId id="280" r:id="rId6"/>
    <p:sldId id="263" r:id="rId7"/>
    <p:sldId id="262" r:id="rId8"/>
    <p:sldId id="266" r:id="rId9"/>
    <p:sldId id="281" r:id="rId10"/>
    <p:sldId id="273" r:id="rId11"/>
    <p:sldId id="269" r:id="rId12"/>
    <p:sldId id="274" r:id="rId13"/>
    <p:sldId id="267" r:id="rId14"/>
    <p:sldId id="270" r:id="rId15"/>
    <p:sldId id="261" r:id="rId16"/>
    <p:sldId id="276" r:id="rId17"/>
    <p:sldId id="277" r:id="rId18"/>
    <p:sldId id="259" r:id="rId19"/>
    <p:sldId id="25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1" autoAdjust="0"/>
    <p:restoredTop sz="94660"/>
  </p:normalViewPr>
  <p:slideViewPr>
    <p:cSldViewPr snapToGrid="0">
      <p:cViewPr varScale="1">
        <p:scale>
          <a:sx n="120" d="100"/>
          <a:sy n="120" d="100"/>
        </p:scale>
        <p:origin x="16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68CF2F14-AC39-4BFF-91BE-830605574018}" type="datetimeFigureOut">
              <a:rPr lang="en-US" smtClean="0"/>
              <a:t>2/25/2021</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2704165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233235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065652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5415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CF2F14-AC39-4BFF-91BE-830605574018}" type="datetimeFigureOut">
              <a:rPr lang="en-US" smtClean="0"/>
              <a:t>2/25/2021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1939457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CF2F14-AC39-4BFF-91BE-830605574018}"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82480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CF2F14-AC39-4BFF-91BE-830605574018}" type="datetimeFigureOut">
              <a:rPr lang="en-US" smtClean="0"/>
              <a:t>2/25/2021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157646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CF2F14-AC39-4BFF-91BE-830605574018}" type="datetimeFigureOut">
              <a:rPr lang="en-US" smtClean="0"/>
              <a:t>2/25/2021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248262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F2F14-AC39-4BFF-91BE-830605574018}" type="datetimeFigureOut">
              <a:rPr lang="en-US" smtClean="0"/>
              <a:t>2/25/2021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84099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Edit Master text styles</a:t>
            </a:r>
          </a:p>
        </p:txBody>
      </p:sp>
      <p:sp>
        <p:nvSpPr>
          <p:cNvPr id="5" name="Date Placeholder 4"/>
          <p:cNvSpPr>
            <a:spLocks noGrp="1"/>
          </p:cNvSpPr>
          <p:nvPr>
            <p:ph type="dt" sz="half" idx="10"/>
          </p:nvPr>
        </p:nvSpPr>
        <p:spPr/>
        <p:txBody>
          <a:bodyPr/>
          <a:lstStyle/>
          <a:p>
            <a:fld id="{68CF2F14-AC39-4BFF-91BE-830605574018}" type="datetimeFigureOut">
              <a:rPr lang="en-US" smtClean="0"/>
              <a:t>2/25/2021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3089551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8CF2F14-AC39-4BFF-91BE-830605574018}" type="datetimeFigureOut">
              <a:rPr lang="en-US" smtClean="0"/>
              <a:t>2/25/2021</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59539379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68CF2F14-AC39-4BFF-91BE-830605574018}" type="datetimeFigureOut">
              <a:rPr lang="en-US" smtClean="0"/>
              <a:t>2/25/2021</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16113724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Eh2otY27BC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p:txBody>
          <a:bodyPr/>
          <a:lstStyle/>
          <a:p>
            <a:r>
              <a:rPr lang="en-US" dirty="0"/>
              <a:t>The Gospel of Mark</a:t>
            </a:r>
          </a:p>
        </p:txBody>
      </p:sp>
    </p:spTree>
    <p:extLst>
      <p:ext uri="{BB962C8B-B14F-4D97-AF65-F5344CB8AC3E}">
        <p14:creationId xmlns:p14="http://schemas.microsoft.com/office/powerpoint/2010/main" val="346457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Divinity in Mark</a:t>
            </a:r>
          </a:p>
        </p:txBody>
      </p:sp>
      <p:sp>
        <p:nvSpPr>
          <p:cNvPr id="3" name="Content Placeholder 2">
            <a:extLst>
              <a:ext uri="{FF2B5EF4-FFF2-40B4-BE49-F238E27FC236}">
                <a16:creationId xmlns:a16="http://schemas.microsoft.com/office/drawing/2014/main" id="{AC7C3840-F522-4A89-BFC5-525546931450}"/>
              </a:ext>
            </a:extLst>
          </p:cNvPr>
          <p:cNvSpPr>
            <a:spLocks noGrp="1"/>
          </p:cNvSpPr>
          <p:nvPr>
            <p:ph idx="1"/>
          </p:nvPr>
        </p:nvSpPr>
        <p:spPr>
          <a:xfrm>
            <a:off x="676656" y="2011680"/>
            <a:ext cx="10753725" cy="4486774"/>
          </a:xfrm>
        </p:spPr>
        <p:txBody>
          <a:bodyPr>
            <a:normAutofit/>
          </a:bodyPr>
          <a:lstStyle/>
          <a:p>
            <a:endParaRPr lang="en-US" dirty="0"/>
          </a:p>
          <a:p>
            <a:r>
              <a:rPr lang="en-US" dirty="0"/>
              <a:t>Direct affirmation of His Divinity </a:t>
            </a:r>
          </a:p>
          <a:p>
            <a:pPr lvl="2"/>
            <a:r>
              <a:rPr lang="en-US" i="1" dirty="0"/>
              <a:t>But he was silent and did not answer. Again the high priest asked him, “Are you the Messiah,[a] the Son of the Blessed One?” Jesus said, “</a:t>
            </a:r>
            <a:r>
              <a:rPr lang="en-US" b="1" i="1" dirty="0"/>
              <a:t>I am</a:t>
            </a:r>
            <a:r>
              <a:rPr lang="en-US" i="1" dirty="0"/>
              <a:t>; and</a:t>
            </a:r>
          </a:p>
          <a:p>
            <a:pPr lvl="3"/>
            <a:r>
              <a:rPr lang="en-US" sz="2000" i="1" dirty="0"/>
              <a:t>‘you will see the Son of Man</a:t>
            </a:r>
            <a:br>
              <a:rPr lang="en-US" sz="2000" i="1" dirty="0"/>
            </a:br>
            <a:r>
              <a:rPr lang="en-US" sz="2000" i="1" dirty="0"/>
              <a:t>seated at the right hand of the Power,’</a:t>
            </a:r>
            <a:br>
              <a:rPr lang="en-US" sz="2000" i="1" dirty="0"/>
            </a:br>
            <a:r>
              <a:rPr lang="en-US" sz="2000" i="1" dirty="0"/>
              <a:t>and ‘coming with the clouds of heaven.’” [14:61-62] </a:t>
            </a:r>
          </a:p>
          <a:p>
            <a:pPr lvl="3"/>
            <a:endParaRPr lang="en-US" sz="2000" i="1" dirty="0"/>
          </a:p>
        </p:txBody>
      </p:sp>
    </p:spTree>
    <p:extLst>
      <p:ext uri="{BB962C8B-B14F-4D97-AF65-F5344CB8AC3E}">
        <p14:creationId xmlns:p14="http://schemas.microsoft.com/office/powerpoint/2010/main" val="3335155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Major Themes - Christology</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554658"/>
          </a:xfrm>
        </p:spPr>
        <p:txBody>
          <a:bodyPr>
            <a:normAutofit/>
          </a:bodyPr>
          <a:lstStyle/>
          <a:p>
            <a:pPr marL="0" indent="0">
              <a:buNone/>
            </a:pPr>
            <a:r>
              <a:rPr lang="en-US" dirty="0"/>
              <a:t>Who is Jesus? (Chapters 1-8)</a:t>
            </a:r>
          </a:p>
          <a:p>
            <a:r>
              <a:rPr lang="en-US" dirty="0"/>
              <a:t>Structure:</a:t>
            </a:r>
          </a:p>
          <a:p>
            <a:pPr lvl="1"/>
            <a:r>
              <a:rPr lang="en-US" dirty="0"/>
              <a:t>The </a:t>
            </a:r>
            <a:r>
              <a:rPr lang="en-US" b="1" dirty="0"/>
              <a:t>first half</a:t>
            </a:r>
            <a:r>
              <a:rPr lang="en-US" dirty="0"/>
              <a:t> concerns </a:t>
            </a:r>
            <a:r>
              <a:rPr lang="en-US" b="1" dirty="0"/>
              <a:t>the identity</a:t>
            </a:r>
            <a:r>
              <a:rPr lang="en-US" dirty="0"/>
              <a:t> of Jesus as the mighty and Son God. 1:1-8:30</a:t>
            </a:r>
          </a:p>
          <a:p>
            <a:pPr lvl="1"/>
            <a:r>
              <a:rPr lang="en-US" b="1" dirty="0"/>
              <a:t>The second half</a:t>
            </a:r>
            <a:r>
              <a:rPr lang="en-US" dirty="0"/>
              <a:t> concerns </a:t>
            </a:r>
            <a:r>
              <a:rPr lang="en-US" b="1" dirty="0"/>
              <a:t>the mission of Jesus</a:t>
            </a:r>
            <a:r>
              <a:rPr lang="en-US" dirty="0"/>
              <a:t> 8:31-18:8</a:t>
            </a:r>
          </a:p>
          <a:p>
            <a:pPr lvl="2"/>
            <a:r>
              <a:rPr lang="en-US" dirty="0"/>
              <a:t>Shockingly, the Messiah is not here to conquer the Romans legions but suffer and die as an atoning sacrifice for sins. Jesus’ crucifixion does not negate his claim to be the Messiah, but rather affirms it. His faithfulness to this mission becomes the model for all discipleship. Following Jesus means denying yourself, taking up your cross, and following him. Mk 8:34</a:t>
            </a:r>
          </a:p>
          <a:p>
            <a:pPr lvl="2"/>
            <a:endParaRPr lang="en-US" dirty="0"/>
          </a:p>
          <a:p>
            <a:pPr lvl="1"/>
            <a:r>
              <a:rPr lang="en-US" dirty="0"/>
              <a:t>It is not about getting titles right; rather, disciples </a:t>
            </a:r>
            <a:r>
              <a:rPr lang="en-US" b="1" dirty="0"/>
              <a:t>must understand </a:t>
            </a:r>
          </a:p>
          <a:p>
            <a:pPr lvl="2"/>
            <a:r>
              <a:rPr lang="en-US" sz="2400" i="0" dirty="0"/>
              <a:t>the connection between Jesus’ identity and destiny, </a:t>
            </a:r>
          </a:p>
          <a:p>
            <a:pPr lvl="3"/>
            <a:r>
              <a:rPr lang="en-US" sz="2400" dirty="0"/>
              <a:t>His Person and work/mission, His messiahship and the cross…</a:t>
            </a:r>
          </a:p>
          <a:p>
            <a:pPr lvl="2"/>
            <a:endParaRPr lang="en-US" dirty="0"/>
          </a:p>
        </p:txBody>
      </p:sp>
    </p:spTree>
    <p:extLst>
      <p:ext uri="{BB962C8B-B14F-4D97-AF65-F5344CB8AC3E}">
        <p14:creationId xmlns:p14="http://schemas.microsoft.com/office/powerpoint/2010/main" val="1410887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Major Themes - Christology</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554658"/>
          </a:xfrm>
        </p:spPr>
        <p:txBody>
          <a:bodyPr>
            <a:normAutofit lnSpcReduction="10000"/>
          </a:bodyPr>
          <a:lstStyle/>
          <a:p>
            <a:pPr marL="0" indent="0">
              <a:buNone/>
            </a:pPr>
            <a:r>
              <a:rPr lang="en-US" dirty="0"/>
              <a:t>Who is Jesus? (Chapters 1-8)</a:t>
            </a:r>
          </a:p>
          <a:p>
            <a:pPr lvl="1"/>
            <a:r>
              <a:rPr lang="en-US" dirty="0"/>
              <a:t>Spiritual warfare: </a:t>
            </a:r>
          </a:p>
          <a:p>
            <a:pPr lvl="2"/>
            <a:r>
              <a:rPr lang="en-US" dirty="0"/>
              <a:t>Jesus is seen as exorcist, healer, with authority</a:t>
            </a:r>
          </a:p>
          <a:p>
            <a:pPr lvl="2"/>
            <a:r>
              <a:rPr lang="en-US" dirty="0"/>
              <a:t>Waging a battle against Satan and his kingdom</a:t>
            </a:r>
          </a:p>
          <a:p>
            <a:pPr lvl="2"/>
            <a:r>
              <a:rPr lang="en-US" dirty="0"/>
              <a:t>Jesus is a man of action, few speeches</a:t>
            </a:r>
          </a:p>
          <a:p>
            <a:pPr lvl="1" algn="ctr"/>
            <a:r>
              <a:rPr lang="en-US" sz="2000" b="1" i="1" dirty="0"/>
              <a:t>He is here to undo the works of the devil</a:t>
            </a:r>
          </a:p>
          <a:p>
            <a:pPr lvl="1"/>
            <a:r>
              <a:rPr lang="en-US" dirty="0"/>
              <a:t>Mystery: </a:t>
            </a:r>
          </a:p>
          <a:p>
            <a:pPr lvl="2"/>
            <a:r>
              <a:rPr lang="en-US" dirty="0"/>
              <a:t>Identity of Jesus/secrecy kept until the opportune time</a:t>
            </a:r>
          </a:p>
          <a:p>
            <a:pPr lvl="2"/>
            <a:r>
              <a:rPr lang="en-US" dirty="0"/>
              <a:t>“Tell no one…”</a:t>
            </a:r>
          </a:p>
          <a:p>
            <a:pPr lvl="1"/>
            <a:endParaRPr lang="en-US" dirty="0"/>
          </a:p>
          <a:p>
            <a:pPr lvl="1"/>
            <a:r>
              <a:rPr lang="en-US" dirty="0"/>
              <a:t>Fulfillment of Scripture: </a:t>
            </a:r>
          </a:p>
          <a:p>
            <a:pPr lvl="2"/>
            <a:r>
              <a:rPr lang="en-US" dirty="0"/>
              <a:t>Isaiah, Suffering Servant Psalm – and the will of God</a:t>
            </a:r>
          </a:p>
          <a:p>
            <a:pPr lvl="2"/>
            <a:r>
              <a:rPr lang="en-US" dirty="0"/>
              <a:t>Daniel, end of the Temple, eschatology </a:t>
            </a:r>
          </a:p>
        </p:txBody>
      </p:sp>
    </p:spTree>
    <p:extLst>
      <p:ext uri="{BB962C8B-B14F-4D97-AF65-F5344CB8AC3E}">
        <p14:creationId xmlns:p14="http://schemas.microsoft.com/office/powerpoint/2010/main" val="4073707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Major Themes – The Kingdom of God</a:t>
            </a:r>
          </a:p>
        </p:txBody>
      </p:sp>
      <p:sp>
        <p:nvSpPr>
          <p:cNvPr id="3" name="Content Placeholder 2">
            <a:extLst>
              <a:ext uri="{FF2B5EF4-FFF2-40B4-BE49-F238E27FC236}">
                <a16:creationId xmlns:a16="http://schemas.microsoft.com/office/drawing/2014/main" id="{AC7C3840-F522-4A89-BFC5-525546931450}"/>
              </a:ext>
            </a:extLst>
          </p:cNvPr>
          <p:cNvSpPr>
            <a:spLocks noGrp="1"/>
          </p:cNvSpPr>
          <p:nvPr>
            <p:ph idx="1"/>
          </p:nvPr>
        </p:nvSpPr>
        <p:spPr>
          <a:xfrm>
            <a:off x="676656" y="2011680"/>
            <a:ext cx="10753725" cy="4270879"/>
          </a:xfrm>
        </p:spPr>
        <p:txBody>
          <a:bodyPr>
            <a:normAutofit/>
          </a:bodyPr>
          <a:lstStyle/>
          <a:p>
            <a:pPr marL="0" indent="0">
              <a:buNone/>
            </a:pPr>
            <a:r>
              <a:rPr lang="en-US" dirty="0"/>
              <a:t>Jesus has come to establish the kingdom of God destroyed by sin. </a:t>
            </a:r>
          </a:p>
          <a:p>
            <a:pPr marL="0" indent="0">
              <a:buNone/>
            </a:pPr>
            <a:r>
              <a:rPr lang="en-US" dirty="0"/>
              <a:t>He shows He is to re-establish the rule of God</a:t>
            </a:r>
          </a:p>
          <a:p>
            <a:r>
              <a:rPr lang="en-US" dirty="0"/>
              <a:t>-Signs: Works of deliverance and healing</a:t>
            </a:r>
          </a:p>
          <a:p>
            <a:r>
              <a:rPr lang="en-US" dirty="0"/>
              <a:t>-The Good News for those who were lost and without hope. </a:t>
            </a:r>
          </a:p>
          <a:p>
            <a:pPr marL="457200" lvl="2" indent="0">
              <a:buNone/>
            </a:pPr>
            <a:r>
              <a:rPr lang="en-US" dirty="0"/>
              <a:t>A call to repentance – turn away from sin</a:t>
            </a:r>
          </a:p>
          <a:p>
            <a:pPr marL="457200" lvl="2" indent="0">
              <a:buNone/>
            </a:pPr>
            <a:r>
              <a:rPr lang="en-US" dirty="0"/>
              <a:t>Embrace God’s Mercy and Love – turn to God</a:t>
            </a:r>
          </a:p>
          <a:p>
            <a:r>
              <a:rPr lang="en-US" dirty="0"/>
              <a:t>-Jesus came to give back to humanity what was lost by sin</a:t>
            </a:r>
          </a:p>
          <a:p>
            <a:r>
              <a:rPr lang="en-US" dirty="0"/>
              <a:t>-Throws open the doors to the Gentiles:</a:t>
            </a:r>
          </a:p>
          <a:p>
            <a:pPr lvl="2"/>
            <a:r>
              <a:rPr lang="en-US" dirty="0"/>
              <a:t>Syrophoenician woman; whoever does the will of my Father is brother sister and Mother; the message of salvation must be proclaimed to all the nations of the world.</a:t>
            </a:r>
          </a:p>
        </p:txBody>
      </p:sp>
    </p:spTree>
    <p:extLst>
      <p:ext uri="{BB962C8B-B14F-4D97-AF65-F5344CB8AC3E}">
        <p14:creationId xmlns:p14="http://schemas.microsoft.com/office/powerpoint/2010/main" val="3284603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normAutofit/>
          </a:bodyPr>
          <a:lstStyle/>
          <a:p>
            <a:r>
              <a:rPr lang="en-US" dirty="0"/>
              <a:t>Major Themes - Discipleship</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554658"/>
          </a:xfrm>
        </p:spPr>
        <p:txBody>
          <a:bodyPr>
            <a:normAutofit/>
          </a:bodyPr>
          <a:lstStyle/>
          <a:p>
            <a:r>
              <a:rPr lang="en-US" dirty="0"/>
              <a:t>What does he mean by discipleship? </a:t>
            </a:r>
          </a:p>
          <a:p>
            <a:pPr lvl="1"/>
            <a:r>
              <a:rPr lang="en-US" sz="2000" dirty="0"/>
              <a:t>Suffering and Cross are large figures</a:t>
            </a:r>
          </a:p>
          <a:p>
            <a:pPr lvl="1"/>
            <a:r>
              <a:rPr lang="en-US" sz="2000" dirty="0"/>
              <a:t>Christ bonds with his disciples, prepares them for what lies ahead</a:t>
            </a:r>
          </a:p>
          <a:p>
            <a:pPr lvl="1"/>
            <a:r>
              <a:rPr lang="en-US" sz="2000" dirty="0"/>
              <a:t>Jesus’ total fidelity contrasts the failures of the disciples</a:t>
            </a:r>
          </a:p>
          <a:p>
            <a:pPr lvl="1"/>
            <a:r>
              <a:rPr lang="en-US" sz="2000" dirty="0"/>
              <a:t>Inferred rather than explicit in the writing</a:t>
            </a:r>
          </a:p>
          <a:p>
            <a:pPr lvl="1"/>
            <a:r>
              <a:rPr lang="en-US" sz="2000" dirty="0"/>
              <a:t>As the narrative unfolds, disciples come to understand the requirements, costs, and rewards of following Jesus</a:t>
            </a:r>
          </a:p>
          <a:p>
            <a:pPr lvl="1" algn="ctr"/>
            <a:r>
              <a:rPr lang="en-US" dirty="0"/>
              <a:t>The kingdom and discipleship are interwoven. </a:t>
            </a:r>
          </a:p>
          <a:p>
            <a:pPr lvl="1" algn="ctr"/>
            <a:r>
              <a:rPr lang="en-US" dirty="0"/>
              <a:t>God’s in-breaking reign is an invitation to obedience, </a:t>
            </a:r>
            <a:br>
              <a:rPr lang="en-US" dirty="0"/>
            </a:br>
            <a:r>
              <a:rPr lang="en-US" dirty="0"/>
              <a:t>a call to follow Jesus as king of this reign.[8:34]</a:t>
            </a:r>
            <a:endParaRPr lang="en-US" sz="2000" dirty="0"/>
          </a:p>
          <a:p>
            <a:endParaRPr lang="en-US" dirty="0"/>
          </a:p>
        </p:txBody>
      </p:sp>
    </p:spTree>
    <p:extLst>
      <p:ext uri="{BB962C8B-B14F-4D97-AF65-F5344CB8AC3E}">
        <p14:creationId xmlns:p14="http://schemas.microsoft.com/office/powerpoint/2010/main" val="3462279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normAutofit/>
          </a:bodyPr>
          <a:lstStyle/>
          <a:p>
            <a:r>
              <a:rPr lang="en-US" dirty="0"/>
              <a:t>Major Themes - Atonement</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554658"/>
          </a:xfrm>
        </p:spPr>
        <p:txBody>
          <a:bodyPr>
            <a:normAutofit/>
          </a:bodyPr>
          <a:lstStyle/>
          <a:p>
            <a:pPr marL="0" indent="0">
              <a:buNone/>
            </a:pPr>
            <a:r>
              <a:rPr lang="en-US" dirty="0"/>
              <a:t>The Pascal Mystery, glory through the cross</a:t>
            </a:r>
          </a:p>
          <a:p>
            <a:r>
              <a:rPr lang="en-US" dirty="0"/>
              <a:t>The Passion</a:t>
            </a:r>
          </a:p>
          <a:p>
            <a:pPr lvl="1"/>
            <a:r>
              <a:rPr lang="en-US" dirty="0"/>
              <a:t> – A rejection by all of humanity, but all part of God’s plan, as foretold in Scripture</a:t>
            </a:r>
          </a:p>
          <a:p>
            <a:r>
              <a:rPr lang="en-US" dirty="0"/>
              <a:t>The Crucifixion and Death </a:t>
            </a:r>
          </a:p>
          <a:p>
            <a:pPr lvl="1"/>
            <a:r>
              <a:rPr lang="en-US" dirty="0"/>
              <a:t>– The Mystery of Jesus is brought to it’s climax</a:t>
            </a:r>
          </a:p>
          <a:p>
            <a:r>
              <a:rPr lang="en-US" dirty="0"/>
              <a:t>The Resurrection </a:t>
            </a:r>
          </a:p>
          <a:p>
            <a:pPr lvl="1"/>
            <a:r>
              <a:rPr lang="en-US" dirty="0"/>
              <a:t>– It is not anticipated, it is “God’s decisive intervention in time and history by which human existence is radically and forever transformed”</a:t>
            </a:r>
          </a:p>
          <a:p>
            <a:r>
              <a:rPr lang="en-US" dirty="0"/>
              <a:t> </a:t>
            </a:r>
          </a:p>
          <a:p>
            <a:endParaRPr lang="en-US" dirty="0"/>
          </a:p>
        </p:txBody>
      </p:sp>
    </p:spTree>
    <p:extLst>
      <p:ext uri="{BB962C8B-B14F-4D97-AF65-F5344CB8AC3E}">
        <p14:creationId xmlns:p14="http://schemas.microsoft.com/office/powerpoint/2010/main" val="2036834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normAutofit/>
          </a:bodyPr>
          <a:lstStyle/>
          <a:p>
            <a:r>
              <a:rPr lang="en-US" dirty="0"/>
              <a:t>Major Themes - Eschatology</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554658"/>
          </a:xfrm>
        </p:spPr>
        <p:txBody>
          <a:bodyPr>
            <a:noAutofit/>
          </a:bodyPr>
          <a:lstStyle/>
          <a:p>
            <a:pPr marL="0" indent="0">
              <a:buNone/>
            </a:pPr>
            <a:r>
              <a:rPr lang="en-US" dirty="0"/>
              <a:t>Found in a brief form in Mark, it will be fully developed in elsewhere in the NT. </a:t>
            </a:r>
          </a:p>
          <a:p>
            <a:pPr marL="0" indent="0">
              <a:buNone/>
            </a:pPr>
            <a:r>
              <a:rPr lang="en-US" dirty="0"/>
              <a:t>The Kingdom of God is here… </a:t>
            </a:r>
          </a:p>
          <a:p>
            <a:pPr marL="457200" lvl="2" indent="0">
              <a:buNone/>
            </a:pPr>
            <a:r>
              <a:rPr lang="en-US" i="1" dirty="0"/>
              <a:t>“…and saying, ‘The time is fulfilled, and the kingdom of God has come near; repent, and believe in the good news’.” [1:15]</a:t>
            </a:r>
          </a:p>
          <a:p>
            <a:pPr marL="0" indent="0">
              <a:buNone/>
            </a:pPr>
            <a:r>
              <a:rPr lang="en-US" dirty="0"/>
              <a:t>…but the Son of Man will return:</a:t>
            </a:r>
          </a:p>
          <a:p>
            <a:pPr lvl="2"/>
            <a:r>
              <a:rPr lang="en-US" b="1" baseline="30000" dirty="0"/>
              <a:t> </a:t>
            </a:r>
            <a:r>
              <a:rPr lang="en-US" dirty="0"/>
              <a:t>“But in those days, after that suffering,</a:t>
            </a:r>
          </a:p>
          <a:p>
            <a:pPr lvl="2"/>
            <a:r>
              <a:rPr lang="en-US" dirty="0"/>
              <a:t>the sun will be darkened,</a:t>
            </a:r>
            <a:br>
              <a:rPr lang="en-US" dirty="0"/>
            </a:br>
            <a:r>
              <a:rPr lang="en-US" dirty="0"/>
              <a:t>    and the moon will not give its light,</a:t>
            </a:r>
            <a:br>
              <a:rPr lang="en-US" dirty="0"/>
            </a:br>
            <a:r>
              <a:rPr lang="en-US" b="1" baseline="30000" dirty="0"/>
              <a:t> </a:t>
            </a:r>
            <a:r>
              <a:rPr lang="en-US" dirty="0"/>
              <a:t>and the stars will be falling from heaven,</a:t>
            </a:r>
            <a:br>
              <a:rPr lang="en-US" dirty="0"/>
            </a:br>
            <a:r>
              <a:rPr lang="en-US" dirty="0"/>
              <a:t>    and the powers in the heavens will be shaken.</a:t>
            </a:r>
          </a:p>
          <a:p>
            <a:pPr lvl="2"/>
            <a:r>
              <a:rPr lang="en-US" b="1" baseline="30000" dirty="0"/>
              <a:t> </a:t>
            </a:r>
            <a:r>
              <a:rPr lang="en-US" dirty="0"/>
              <a:t>Then they will see ‘the Son of Man coming in clouds’ with great power and glory. </a:t>
            </a:r>
            <a:r>
              <a:rPr lang="en-US" b="1" baseline="30000" dirty="0"/>
              <a:t> </a:t>
            </a:r>
            <a:r>
              <a:rPr lang="en-US" dirty="0"/>
              <a:t>Then he will send out the angels, and gather his elect from the four winds, from the ends of the earth to the ends of heaven. [13:24-27]</a:t>
            </a:r>
          </a:p>
        </p:txBody>
      </p:sp>
    </p:spTree>
    <p:extLst>
      <p:ext uri="{BB962C8B-B14F-4D97-AF65-F5344CB8AC3E}">
        <p14:creationId xmlns:p14="http://schemas.microsoft.com/office/powerpoint/2010/main" val="9919840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a:xfrm>
            <a:off x="603504" y="1008993"/>
            <a:ext cx="10782300" cy="5541578"/>
          </a:xfrm>
        </p:spPr>
        <p:txBody>
          <a:bodyPr anchor="t"/>
          <a:lstStyle/>
          <a:p>
            <a:r>
              <a:rPr lang="en-US" sz="5400" dirty="0"/>
              <a:t>Discussion</a:t>
            </a:r>
            <a:br>
              <a:rPr lang="en-US" sz="5400" dirty="0"/>
            </a:br>
            <a:br>
              <a:rPr lang="en-US" sz="5400" dirty="0"/>
            </a:br>
            <a:br>
              <a:rPr lang="en-US" sz="2000" dirty="0"/>
            </a:br>
            <a:r>
              <a:rPr lang="en-US" sz="2400" dirty="0"/>
              <a:t>How do you read the Bible in your prayer life?</a:t>
            </a:r>
            <a:br>
              <a:rPr lang="en-US" sz="2400" dirty="0"/>
            </a:br>
            <a:br>
              <a:rPr lang="en-US" sz="2400" dirty="0"/>
            </a:br>
            <a:r>
              <a:rPr lang="en-US" sz="2400" dirty="0"/>
              <a:t>Sabbath is made </a:t>
            </a:r>
            <a:r>
              <a:rPr lang="en-US" sz="2400" i="1" dirty="0"/>
              <a:t>for man</a:t>
            </a:r>
            <a:r>
              <a:rPr lang="en-US" sz="2400" dirty="0"/>
              <a:t>, not man for the Sabbath.</a:t>
            </a:r>
            <a:br>
              <a:rPr lang="en-US" sz="2400" dirty="0"/>
            </a:br>
            <a:br>
              <a:rPr lang="en-US" sz="2400" dirty="0"/>
            </a:br>
            <a:r>
              <a:rPr lang="en-US" sz="2400" dirty="0"/>
              <a:t>How can reading scripture build up your relationship with God?</a:t>
            </a:r>
            <a:br>
              <a:rPr lang="en-US" sz="2400" dirty="0"/>
            </a:br>
            <a:br>
              <a:rPr lang="en-US" sz="2400" dirty="0"/>
            </a:br>
            <a:r>
              <a:rPr lang="en-US" sz="2400" dirty="0"/>
              <a:t>Humanity of Christ both hides and reveals his identity. Discuss</a:t>
            </a:r>
            <a:br>
              <a:rPr lang="en-US" sz="2400" dirty="0"/>
            </a:br>
            <a:endParaRPr lang="en-US" sz="2400" dirty="0"/>
          </a:p>
        </p:txBody>
      </p:sp>
    </p:spTree>
    <p:extLst>
      <p:ext uri="{BB962C8B-B14F-4D97-AF65-F5344CB8AC3E}">
        <p14:creationId xmlns:p14="http://schemas.microsoft.com/office/powerpoint/2010/main" val="1406949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A37A8-D141-45E0-A45A-843AA42BEA11}"/>
              </a:ext>
            </a:extLst>
          </p:cNvPr>
          <p:cNvSpPr>
            <a:spLocks noGrp="1"/>
          </p:cNvSpPr>
          <p:nvPr>
            <p:ph type="title"/>
          </p:nvPr>
        </p:nvSpPr>
        <p:spPr/>
        <p:txBody>
          <a:bodyPr/>
          <a:lstStyle/>
          <a:p>
            <a:r>
              <a:rPr lang="en-US" dirty="0"/>
              <a:t>What the next four weeks will cover:</a:t>
            </a:r>
          </a:p>
        </p:txBody>
      </p:sp>
      <p:sp>
        <p:nvSpPr>
          <p:cNvPr id="3" name="Content Placeholder 2">
            <a:extLst>
              <a:ext uri="{FF2B5EF4-FFF2-40B4-BE49-F238E27FC236}">
                <a16:creationId xmlns:a16="http://schemas.microsoft.com/office/drawing/2014/main" id="{69B1A02D-4924-45A5-8CC4-183DBAB2FE6E}"/>
              </a:ext>
            </a:extLst>
          </p:cNvPr>
          <p:cNvSpPr>
            <a:spLocks noGrp="1"/>
          </p:cNvSpPr>
          <p:nvPr>
            <p:ph idx="1"/>
          </p:nvPr>
        </p:nvSpPr>
        <p:spPr/>
        <p:txBody>
          <a:bodyPr/>
          <a:lstStyle/>
          <a:p>
            <a:pPr lvl="0"/>
            <a:r>
              <a:rPr lang="en-US" dirty="0"/>
              <a:t>Week 2 - Dealing w/ religious and secular authorities</a:t>
            </a:r>
          </a:p>
          <a:p>
            <a:pPr lvl="0"/>
            <a:r>
              <a:rPr lang="en-US" dirty="0"/>
              <a:t>Week 3 - Calling and teaching the disciples</a:t>
            </a:r>
            <a:r>
              <a:rPr lang="en-US"/>
              <a:t>/mission</a:t>
            </a:r>
            <a:endParaRPr lang="en-US" dirty="0"/>
          </a:p>
          <a:p>
            <a:pPr lvl="0"/>
            <a:r>
              <a:rPr lang="en-US" dirty="0"/>
              <a:t>Week 4 - Parables and miracles</a:t>
            </a:r>
          </a:p>
          <a:p>
            <a:pPr lvl="0"/>
            <a:r>
              <a:rPr lang="en-US" dirty="0"/>
              <a:t>Week 5 - Passion/death/resurrection – Wrap up</a:t>
            </a:r>
          </a:p>
          <a:p>
            <a:pPr marL="0" indent="0">
              <a:buNone/>
            </a:pPr>
            <a:endParaRPr lang="en-US" dirty="0"/>
          </a:p>
        </p:txBody>
      </p:sp>
    </p:spTree>
    <p:extLst>
      <p:ext uri="{BB962C8B-B14F-4D97-AF65-F5344CB8AC3E}">
        <p14:creationId xmlns:p14="http://schemas.microsoft.com/office/powerpoint/2010/main" val="18156753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1045F-235F-4CDD-93AC-4B156BC2060C}"/>
              </a:ext>
            </a:extLst>
          </p:cNvPr>
          <p:cNvSpPr>
            <a:spLocks noGrp="1"/>
          </p:cNvSpPr>
          <p:nvPr>
            <p:ph type="title"/>
          </p:nvPr>
        </p:nvSpPr>
        <p:spPr/>
        <p:txBody>
          <a:bodyPr/>
          <a:lstStyle/>
          <a:p>
            <a:r>
              <a:rPr lang="en-US" dirty="0"/>
              <a:t>Things to do</a:t>
            </a:r>
          </a:p>
        </p:txBody>
      </p:sp>
      <p:sp>
        <p:nvSpPr>
          <p:cNvPr id="3" name="Content Placeholder 2">
            <a:extLst>
              <a:ext uri="{FF2B5EF4-FFF2-40B4-BE49-F238E27FC236}">
                <a16:creationId xmlns:a16="http://schemas.microsoft.com/office/drawing/2014/main" id="{F5F4ABD2-D664-47EB-A729-E11511A998C5}"/>
              </a:ext>
            </a:extLst>
          </p:cNvPr>
          <p:cNvSpPr>
            <a:spLocks noGrp="1"/>
          </p:cNvSpPr>
          <p:nvPr>
            <p:ph idx="1"/>
          </p:nvPr>
        </p:nvSpPr>
        <p:spPr>
          <a:xfrm>
            <a:off x="676656" y="2011680"/>
            <a:ext cx="10753725" cy="4247077"/>
          </a:xfrm>
        </p:spPr>
        <p:txBody>
          <a:bodyPr>
            <a:normAutofit fontScale="92500" lnSpcReduction="20000"/>
          </a:bodyPr>
          <a:lstStyle/>
          <a:p>
            <a:r>
              <a:rPr lang="en-US" dirty="0"/>
              <a:t>Read the Gospel</a:t>
            </a:r>
          </a:p>
          <a:p>
            <a:r>
              <a:rPr lang="en-US" dirty="0"/>
              <a:t>Look for: </a:t>
            </a:r>
          </a:p>
          <a:p>
            <a:pPr lvl="1"/>
            <a:r>
              <a:rPr lang="en-US" dirty="0"/>
              <a:t>The Kingdom of God – spiritual warfare</a:t>
            </a:r>
          </a:p>
          <a:p>
            <a:pPr lvl="1"/>
            <a:r>
              <a:rPr lang="en-US" dirty="0"/>
              <a:t>The identity of Jesus</a:t>
            </a:r>
          </a:p>
          <a:p>
            <a:pPr lvl="1"/>
            <a:r>
              <a:rPr lang="en-US" dirty="0"/>
              <a:t>The Mission of Jesus - Suffering/Sacrifice/Salvation</a:t>
            </a:r>
          </a:p>
          <a:p>
            <a:pPr lvl="1"/>
            <a:r>
              <a:rPr lang="en-US" dirty="0"/>
              <a:t>References to the Old Testament – the fulfillment of prophecy, recalling stories from Scripture</a:t>
            </a:r>
          </a:p>
          <a:p>
            <a:endParaRPr lang="en-US" dirty="0"/>
          </a:p>
          <a:p>
            <a:r>
              <a:rPr lang="en-US" dirty="0"/>
              <a:t>Watch the Formed series if you can – Lectio: Mark</a:t>
            </a:r>
          </a:p>
          <a:p>
            <a:r>
              <a:rPr lang="en-US" dirty="0"/>
              <a:t>Consider Mark’s intention: </a:t>
            </a:r>
          </a:p>
          <a:p>
            <a:pPr algn="ctr"/>
            <a:r>
              <a:rPr lang="en-US" dirty="0"/>
              <a:t>Who is this Man? </a:t>
            </a:r>
            <a:br>
              <a:rPr lang="en-US" dirty="0"/>
            </a:br>
            <a:r>
              <a:rPr lang="en-US" dirty="0"/>
              <a:t>What does His death have to do with me?</a:t>
            </a:r>
          </a:p>
        </p:txBody>
      </p:sp>
    </p:spTree>
    <p:extLst>
      <p:ext uri="{BB962C8B-B14F-4D97-AF65-F5344CB8AC3E}">
        <p14:creationId xmlns:p14="http://schemas.microsoft.com/office/powerpoint/2010/main" val="2062465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Characteristics of Mark</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346787"/>
          </a:xfrm>
        </p:spPr>
        <p:txBody>
          <a:bodyPr>
            <a:normAutofit/>
          </a:bodyPr>
          <a:lstStyle/>
          <a:p>
            <a:pPr marL="0" lvl="0" indent="0">
              <a:buNone/>
            </a:pPr>
            <a:r>
              <a:rPr lang="en-US" dirty="0"/>
              <a:t>It is the second Gospel in terms of positioning, likely the earliest written</a:t>
            </a:r>
          </a:p>
          <a:p>
            <a:pPr lvl="2"/>
            <a:r>
              <a:rPr lang="en-US" dirty="0"/>
              <a:t>Within a few decades of the Resurrection, unclear if the Temple had been destroyed yet</a:t>
            </a:r>
          </a:p>
          <a:p>
            <a:pPr lvl="2"/>
            <a:r>
              <a:rPr lang="en-US" dirty="0"/>
              <a:t>Likely written just around the death of Peter</a:t>
            </a:r>
          </a:p>
          <a:p>
            <a:pPr marL="0" indent="0">
              <a:buNone/>
            </a:pPr>
            <a:r>
              <a:rPr lang="en-US" dirty="0"/>
              <a:t>It is the shortest Gospel; 16 chapters</a:t>
            </a:r>
          </a:p>
          <a:p>
            <a:pPr marL="0" lvl="0" indent="0">
              <a:buNone/>
            </a:pPr>
            <a:r>
              <a:rPr lang="en-US" dirty="0"/>
              <a:t>Presumes the reader knows the story:</a:t>
            </a:r>
          </a:p>
          <a:p>
            <a:pPr lvl="1"/>
            <a:r>
              <a:rPr lang="en-US" dirty="0"/>
              <a:t>- A little confusing; start stories or episodes in the middle</a:t>
            </a:r>
          </a:p>
          <a:p>
            <a:pPr lvl="1"/>
            <a:r>
              <a:rPr lang="en-US" dirty="0"/>
              <a:t>- It is not orderly, jumps around a bit, but accurate</a:t>
            </a:r>
          </a:p>
          <a:p>
            <a:pPr marL="0" indent="0">
              <a:buNone/>
            </a:pPr>
            <a:r>
              <a:rPr lang="en-US" dirty="0"/>
              <a:t>It is often called the common Gospel, 90% of the stories are found in the other synoptics</a:t>
            </a:r>
            <a:endParaRPr lang="en-US" dirty="0">
              <a:highlight>
                <a:srgbClr val="FFFF00"/>
              </a:highlight>
            </a:endParaRPr>
          </a:p>
          <a:p>
            <a:pPr lvl="2"/>
            <a:r>
              <a:rPr lang="en-US" dirty="0"/>
              <a:t>Mark provides a detailed story of Jesus, often in length</a:t>
            </a:r>
          </a:p>
        </p:txBody>
      </p:sp>
    </p:spTree>
    <p:extLst>
      <p:ext uri="{BB962C8B-B14F-4D97-AF65-F5344CB8AC3E}">
        <p14:creationId xmlns:p14="http://schemas.microsoft.com/office/powerpoint/2010/main" val="597414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Characteristics of Mark</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7684323" cy="4442386"/>
          </a:xfrm>
        </p:spPr>
        <p:txBody>
          <a:bodyPr>
            <a:normAutofit/>
          </a:bodyPr>
          <a:lstStyle/>
          <a:p>
            <a:pPr marL="0" lvl="0" indent="0">
              <a:buNone/>
            </a:pPr>
            <a:r>
              <a:rPr lang="en-US" dirty="0"/>
              <a:t>Least popular Gospel </a:t>
            </a:r>
          </a:p>
          <a:p>
            <a:r>
              <a:rPr lang="en-US" sz="2000" dirty="0"/>
              <a:t>Very few commentaries in existence</a:t>
            </a:r>
          </a:p>
          <a:p>
            <a:r>
              <a:rPr lang="en-US" sz="2000" dirty="0"/>
              <a:t>1</a:t>
            </a:r>
            <a:r>
              <a:rPr lang="en-US" sz="2000" baseline="30000" dirty="0"/>
              <a:t>st</a:t>
            </a:r>
            <a:r>
              <a:rPr lang="en-US" sz="2000" dirty="0"/>
              <a:t> commentary appeared around 6</a:t>
            </a:r>
            <a:r>
              <a:rPr lang="en-US" sz="2000" baseline="30000" dirty="0"/>
              <a:t>th</a:t>
            </a:r>
            <a:r>
              <a:rPr lang="en-US" sz="2000" dirty="0"/>
              <a:t> c</a:t>
            </a:r>
          </a:p>
          <a:p>
            <a:r>
              <a:rPr lang="en-US" sz="2000" dirty="0"/>
              <a:t>Interest increases in 18</a:t>
            </a:r>
            <a:r>
              <a:rPr lang="en-US" sz="2000" baseline="30000" dirty="0"/>
              <a:t>th</a:t>
            </a:r>
            <a:r>
              <a:rPr lang="en-US" sz="2000" dirty="0"/>
              <a:t> c</a:t>
            </a:r>
            <a:endParaRPr lang="en-US" dirty="0"/>
          </a:p>
          <a:p>
            <a:pPr marL="0" lvl="0" indent="0">
              <a:buNone/>
            </a:pPr>
            <a:endParaRPr lang="en-US" sz="1050" dirty="0"/>
          </a:p>
          <a:p>
            <a:pPr marL="0" lvl="0" indent="0">
              <a:buNone/>
            </a:pPr>
            <a:r>
              <a:rPr lang="en-US" dirty="0"/>
              <a:t>Symbol: Lion</a:t>
            </a:r>
          </a:p>
          <a:p>
            <a:r>
              <a:rPr lang="en-US" sz="2000" dirty="0"/>
              <a:t>Has a unique dynamism</a:t>
            </a:r>
          </a:p>
          <a:p>
            <a:r>
              <a:rPr lang="en-US" sz="2000" dirty="0"/>
              <a:t>Powerful actions/episodes: getting things done Gospel</a:t>
            </a:r>
          </a:p>
          <a:p>
            <a:r>
              <a:rPr lang="en-US" sz="2000" dirty="0"/>
              <a:t>Begins in the wilderness</a:t>
            </a:r>
          </a:p>
          <a:p>
            <a:r>
              <a:rPr lang="en-US" sz="2000" dirty="0"/>
              <a:t>Four Living Creatures in Revelations 4:6-7</a:t>
            </a:r>
          </a:p>
          <a:p>
            <a:pPr marL="0" lvl="0" indent="0">
              <a:buNone/>
            </a:pPr>
            <a:endParaRPr lang="en-US" dirty="0"/>
          </a:p>
        </p:txBody>
      </p:sp>
      <p:pic>
        <p:nvPicPr>
          <p:cNvPr id="4" name="Picture 3">
            <a:extLst>
              <a:ext uri="{FF2B5EF4-FFF2-40B4-BE49-F238E27FC236}">
                <a16:creationId xmlns:a16="http://schemas.microsoft.com/office/drawing/2014/main" id="{E3047F86-D31D-4C97-8C9C-A053EBEDC582}"/>
              </a:ext>
            </a:extLst>
          </p:cNvPr>
          <p:cNvPicPr>
            <a:picLocks noChangeAspect="1"/>
          </p:cNvPicPr>
          <p:nvPr/>
        </p:nvPicPr>
        <p:blipFill>
          <a:blip r:embed="rId2"/>
          <a:stretch>
            <a:fillRect/>
          </a:stretch>
        </p:blipFill>
        <p:spPr>
          <a:xfrm>
            <a:off x="7738725" y="2011680"/>
            <a:ext cx="2751058" cy="3581710"/>
          </a:xfrm>
          <a:prstGeom prst="rect">
            <a:avLst/>
          </a:prstGeom>
        </p:spPr>
      </p:pic>
    </p:spTree>
    <p:extLst>
      <p:ext uri="{BB962C8B-B14F-4D97-AF65-F5344CB8AC3E}">
        <p14:creationId xmlns:p14="http://schemas.microsoft.com/office/powerpoint/2010/main" val="1392416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Characteristics of Mark</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9479398" cy="4442386"/>
          </a:xfrm>
        </p:spPr>
        <p:txBody>
          <a:bodyPr>
            <a:normAutofit/>
          </a:bodyPr>
          <a:lstStyle/>
          <a:p>
            <a:pPr marL="0" indent="0">
              <a:buNone/>
            </a:pPr>
            <a:r>
              <a:rPr lang="en-US" dirty="0"/>
              <a:t>Peter’s Gospel</a:t>
            </a:r>
          </a:p>
          <a:p>
            <a:pPr lvl="1"/>
            <a:r>
              <a:rPr lang="en-US" sz="2000" dirty="0"/>
              <a:t>Petrine heavy; after Jesus, the most important person is Peter</a:t>
            </a:r>
          </a:p>
          <a:p>
            <a:pPr lvl="1"/>
            <a:r>
              <a:rPr lang="en-US" sz="2000" dirty="0"/>
              <a:t>Very possibly this is Peter’s account</a:t>
            </a:r>
          </a:p>
          <a:p>
            <a:pPr lvl="1"/>
            <a:r>
              <a:rPr lang="en-US" sz="2000" dirty="0"/>
              <a:t>Very Jewish; Semitic expressions are aplenty and use of Aramaic language -assumes everyone knows</a:t>
            </a:r>
          </a:p>
          <a:p>
            <a:pPr marL="342900"/>
            <a:r>
              <a:rPr lang="en-US" sz="2000" dirty="0"/>
              <a:t>Supported by the testimony of the Church Fathers: </a:t>
            </a:r>
          </a:p>
          <a:p>
            <a:pPr marL="598932" lvl="1"/>
            <a:r>
              <a:rPr lang="en-US" sz="2000" dirty="0"/>
              <a:t>Papias of Hierapolis - Mark was Peter’s scribe/interpreter</a:t>
            </a:r>
          </a:p>
          <a:p>
            <a:pPr marL="598932" lvl="1"/>
            <a:r>
              <a:rPr lang="en-US" sz="2000" dirty="0"/>
              <a:t>Irenaeus of Lyons – “Mark the disciple and interpreter of Peter”</a:t>
            </a:r>
          </a:p>
          <a:p>
            <a:pPr marL="598932" lvl="1"/>
            <a:r>
              <a:rPr lang="en-US" sz="2000" dirty="0"/>
              <a:t>Clement of Alexandria  - written by Mark during Peter’s lifetime, ratified by Peter for the churches</a:t>
            </a:r>
          </a:p>
          <a:p>
            <a:pPr marL="598932" lvl="1"/>
            <a:r>
              <a:rPr lang="en-US" sz="2000" dirty="0"/>
              <a:t>Origen – “written in accordance w/ Peter’s instructions”</a:t>
            </a:r>
          </a:p>
          <a:p>
            <a:pPr marL="598932" lvl="1"/>
            <a:r>
              <a:rPr lang="en-US" sz="2000" dirty="0"/>
              <a:t>St. Jerome – written by Peter’s disciple and interpreter</a:t>
            </a:r>
          </a:p>
          <a:p>
            <a:pPr lvl="1"/>
            <a:endParaRPr lang="en-US" sz="2000" dirty="0"/>
          </a:p>
          <a:p>
            <a:pPr lvl="0"/>
            <a:endParaRPr lang="en-US" dirty="0"/>
          </a:p>
        </p:txBody>
      </p:sp>
    </p:spTree>
    <p:extLst>
      <p:ext uri="{BB962C8B-B14F-4D97-AF65-F5344CB8AC3E}">
        <p14:creationId xmlns:p14="http://schemas.microsoft.com/office/powerpoint/2010/main" val="4194406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F05B-CCE3-468A-A958-DF30D3F9D1AA}"/>
              </a:ext>
            </a:extLst>
          </p:cNvPr>
          <p:cNvSpPr>
            <a:spLocks noGrp="1"/>
          </p:cNvSpPr>
          <p:nvPr>
            <p:ph type="title"/>
          </p:nvPr>
        </p:nvSpPr>
        <p:spPr/>
        <p:txBody>
          <a:bodyPr/>
          <a:lstStyle/>
          <a:p>
            <a:r>
              <a:rPr lang="en-US" dirty="0"/>
              <a:t>Who is Mark</a:t>
            </a:r>
          </a:p>
        </p:txBody>
      </p:sp>
      <p:sp>
        <p:nvSpPr>
          <p:cNvPr id="3" name="Content Placeholder 2">
            <a:extLst>
              <a:ext uri="{FF2B5EF4-FFF2-40B4-BE49-F238E27FC236}">
                <a16:creationId xmlns:a16="http://schemas.microsoft.com/office/drawing/2014/main" id="{DB97BDE1-8B78-42C2-8A91-8712990D36CB}"/>
              </a:ext>
            </a:extLst>
          </p:cNvPr>
          <p:cNvSpPr>
            <a:spLocks noGrp="1"/>
          </p:cNvSpPr>
          <p:nvPr>
            <p:ph idx="1"/>
          </p:nvPr>
        </p:nvSpPr>
        <p:spPr>
          <a:xfrm>
            <a:off x="676656" y="2011680"/>
            <a:ext cx="10753725" cy="4433508"/>
          </a:xfrm>
        </p:spPr>
        <p:txBody>
          <a:bodyPr>
            <a:normAutofit/>
          </a:bodyPr>
          <a:lstStyle/>
          <a:p>
            <a:pPr marL="0" indent="0">
              <a:buNone/>
            </a:pPr>
            <a:r>
              <a:rPr lang="en-US" dirty="0"/>
              <a:t>AKA John Mark, cousin of Barnabas</a:t>
            </a:r>
          </a:p>
          <a:p>
            <a:pPr marL="0" indent="0">
              <a:buNone/>
            </a:pPr>
            <a:r>
              <a:rPr lang="en-US" dirty="0"/>
              <a:t>Mark was a Jewish Christian, originally a resident of Jerusalem </a:t>
            </a:r>
          </a:p>
          <a:p>
            <a:pPr marL="0" indent="0">
              <a:buNone/>
            </a:pPr>
            <a:r>
              <a:rPr lang="en-US" dirty="0"/>
              <a:t>Mentioned by Paul throughout his writings</a:t>
            </a:r>
          </a:p>
          <a:p>
            <a:pPr marL="0" indent="0">
              <a:buNone/>
            </a:pPr>
            <a:r>
              <a:rPr lang="en-US" dirty="0"/>
              <a:t>Close to Peter</a:t>
            </a:r>
          </a:p>
          <a:p>
            <a:pPr marL="256032" lvl="1" indent="0">
              <a:buNone/>
            </a:pPr>
            <a:r>
              <a:rPr lang="en-US" dirty="0"/>
              <a:t>Acts 12:12-14 </a:t>
            </a:r>
          </a:p>
          <a:p>
            <a:pPr lvl="3"/>
            <a:r>
              <a:rPr lang="en-US" dirty="0"/>
              <a:t>“he went to the house of Mary, the mother of John whose other name was Mark” - safety. </a:t>
            </a:r>
          </a:p>
          <a:p>
            <a:pPr marL="256032" lvl="1" indent="0">
              <a:buNone/>
            </a:pPr>
            <a:r>
              <a:rPr lang="en-US" dirty="0"/>
              <a:t>1 Peter 5: 13 – Peter’s spiritual son</a:t>
            </a:r>
          </a:p>
          <a:p>
            <a:pPr lvl="3"/>
            <a:r>
              <a:rPr lang="en-US" dirty="0"/>
              <a:t>Your sister church in Babylon, chosen together with you, sends you greetings; and so does my son Mark.</a:t>
            </a:r>
          </a:p>
          <a:p>
            <a:pPr marL="0" indent="0">
              <a:buNone/>
            </a:pPr>
            <a:r>
              <a:rPr lang="en-US" dirty="0"/>
              <a:t>Mark later moved to Alexandria, Egypt became Bishop and later died there (supported by Origen)</a:t>
            </a:r>
          </a:p>
          <a:p>
            <a:endParaRPr lang="en-US" dirty="0"/>
          </a:p>
        </p:txBody>
      </p:sp>
    </p:spTree>
    <p:extLst>
      <p:ext uri="{BB962C8B-B14F-4D97-AF65-F5344CB8AC3E}">
        <p14:creationId xmlns:p14="http://schemas.microsoft.com/office/powerpoint/2010/main" val="1585138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Mark’s Got Style</a:t>
            </a:r>
          </a:p>
        </p:txBody>
      </p:sp>
      <p:sp>
        <p:nvSpPr>
          <p:cNvPr id="3" name="Content Placeholder 2">
            <a:extLst>
              <a:ext uri="{FF2B5EF4-FFF2-40B4-BE49-F238E27FC236}">
                <a16:creationId xmlns:a16="http://schemas.microsoft.com/office/drawing/2014/main" id="{AC7C3840-F522-4A89-BFC5-525546931450}"/>
              </a:ext>
            </a:extLst>
          </p:cNvPr>
          <p:cNvSpPr>
            <a:spLocks noGrp="1"/>
          </p:cNvSpPr>
          <p:nvPr>
            <p:ph idx="1"/>
          </p:nvPr>
        </p:nvSpPr>
        <p:spPr>
          <a:xfrm>
            <a:off x="676656" y="2011680"/>
            <a:ext cx="10753725" cy="4451264"/>
          </a:xfrm>
        </p:spPr>
        <p:txBody>
          <a:bodyPr>
            <a:normAutofit/>
          </a:bodyPr>
          <a:lstStyle/>
          <a:p>
            <a:r>
              <a:rPr lang="en-US" dirty="0"/>
              <a:t>Bold, plain and direct – ‘street language’</a:t>
            </a:r>
          </a:p>
          <a:p>
            <a:r>
              <a:rPr lang="en-US" dirty="0"/>
              <a:t>Action-packed – things happen ‘immediately’</a:t>
            </a:r>
          </a:p>
          <a:p>
            <a:r>
              <a:rPr lang="en-US" dirty="0"/>
              <a:t>Seems to be directed towards Christians living through persecution</a:t>
            </a:r>
          </a:p>
          <a:p>
            <a:pPr lvl="2"/>
            <a:r>
              <a:rPr lang="en-US" dirty="0"/>
              <a:t>Use of Latin words and explanation of Jewish customs indicates Roman/Gentile audience</a:t>
            </a:r>
          </a:p>
          <a:p>
            <a:r>
              <a:rPr lang="en-US" dirty="0"/>
              <a:t>Pretty harsh depiction of the first disciples</a:t>
            </a:r>
          </a:p>
          <a:p>
            <a:r>
              <a:rPr lang="en-US" dirty="0"/>
              <a:t>Describes Jesus’ emotions: wonder, fear, astonishment</a:t>
            </a:r>
          </a:p>
          <a:p>
            <a:r>
              <a:rPr lang="en-US" dirty="0"/>
              <a:t>Some parts are for the reader - [2:10, 7:19]</a:t>
            </a:r>
          </a:p>
          <a:p>
            <a:pPr lvl="2"/>
            <a:r>
              <a:rPr lang="en-US" dirty="0"/>
              <a:t>“But so that you may know that the Son of Man has authority on earth to forgive sins” [2:10]</a:t>
            </a:r>
          </a:p>
          <a:p>
            <a:pPr lvl="2"/>
            <a:r>
              <a:rPr lang="en-US" dirty="0"/>
              <a:t> ”(Thus he declared all foods clean.)” [7:19]</a:t>
            </a:r>
          </a:p>
          <a:p>
            <a:endParaRPr lang="en-US" dirty="0"/>
          </a:p>
        </p:txBody>
      </p:sp>
    </p:spTree>
    <p:extLst>
      <p:ext uri="{BB962C8B-B14F-4D97-AF65-F5344CB8AC3E}">
        <p14:creationId xmlns:p14="http://schemas.microsoft.com/office/powerpoint/2010/main" val="2166609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Mark and the other Synoptics</a:t>
            </a:r>
          </a:p>
        </p:txBody>
      </p:sp>
      <p:sp>
        <p:nvSpPr>
          <p:cNvPr id="3" name="Content Placeholder 2">
            <a:extLst>
              <a:ext uri="{FF2B5EF4-FFF2-40B4-BE49-F238E27FC236}">
                <a16:creationId xmlns:a16="http://schemas.microsoft.com/office/drawing/2014/main" id="{AC7C3840-F522-4A89-BFC5-525546931450}"/>
              </a:ext>
            </a:extLst>
          </p:cNvPr>
          <p:cNvSpPr>
            <a:spLocks noGrp="1"/>
          </p:cNvSpPr>
          <p:nvPr>
            <p:ph idx="1"/>
          </p:nvPr>
        </p:nvSpPr>
        <p:spPr>
          <a:xfrm>
            <a:off x="676656" y="2011680"/>
            <a:ext cx="10753725" cy="4424631"/>
          </a:xfrm>
        </p:spPr>
        <p:txBody>
          <a:bodyPr>
            <a:normAutofit/>
          </a:bodyPr>
          <a:lstStyle/>
          <a:p>
            <a:r>
              <a:rPr lang="en-US" dirty="0"/>
              <a:t>Matthew – Mark – Luke : Contain similar stories</a:t>
            </a:r>
          </a:p>
          <a:p>
            <a:pPr algn="ctr"/>
            <a:r>
              <a:rPr lang="en-US" sz="2000" dirty="0"/>
              <a:t>90% of Mark is found in Matthew -- 55% is found in Luke</a:t>
            </a:r>
          </a:p>
          <a:p>
            <a:pPr algn="ctr"/>
            <a:r>
              <a:rPr lang="en-US" sz="2000" dirty="0"/>
              <a:t>All Gospels are most similar in the details about Jesus’ Passion</a:t>
            </a:r>
          </a:p>
          <a:p>
            <a:r>
              <a:rPr lang="en-US" dirty="0"/>
              <a:t>What’s different?</a:t>
            </a:r>
          </a:p>
          <a:p>
            <a:pPr lvl="2"/>
            <a:r>
              <a:rPr lang="en-US" dirty="0"/>
              <a:t>Some of the parts highlighting Jesus’ humanity is missing from later Gospels, they tend to focused on Jesus’ divinity</a:t>
            </a:r>
          </a:p>
          <a:p>
            <a:pPr lvl="2"/>
            <a:r>
              <a:rPr lang="en-US" dirty="0"/>
              <a:t>Mark is missing the Beatitudes, Lord’s Prayer, infancy narratives</a:t>
            </a:r>
          </a:p>
          <a:p>
            <a:pPr lvl="2"/>
            <a:r>
              <a:rPr lang="en-US" dirty="0"/>
              <a:t>Mark has fewer stories, but the stories have </a:t>
            </a:r>
            <a:r>
              <a:rPr lang="en-US" b="1" dirty="0"/>
              <a:t>more details </a:t>
            </a:r>
            <a:r>
              <a:rPr lang="en-US" dirty="0"/>
              <a:t>than Matthew and Luke</a:t>
            </a:r>
          </a:p>
          <a:p>
            <a:pPr lvl="2"/>
            <a:r>
              <a:rPr lang="en-US" dirty="0"/>
              <a:t>The Greek used in Matthew and Luke are more polished</a:t>
            </a:r>
          </a:p>
          <a:p>
            <a:pPr lvl="2"/>
            <a:r>
              <a:rPr lang="en-US" dirty="0"/>
              <a:t>Mark has two stories not found in the others: Healing of the blind man (w/ saliva) and disciple who runs away naked in the garden</a:t>
            </a:r>
          </a:p>
          <a:p>
            <a:pPr marL="0" indent="0">
              <a:buNone/>
            </a:pPr>
            <a:endParaRPr lang="en-US" dirty="0"/>
          </a:p>
        </p:txBody>
      </p:sp>
    </p:spTree>
    <p:extLst>
      <p:ext uri="{BB962C8B-B14F-4D97-AF65-F5344CB8AC3E}">
        <p14:creationId xmlns:p14="http://schemas.microsoft.com/office/powerpoint/2010/main" val="245393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Distinctive to Mark</a:t>
            </a:r>
          </a:p>
        </p:txBody>
      </p:sp>
      <p:sp>
        <p:nvSpPr>
          <p:cNvPr id="3" name="Content Placeholder 2">
            <a:extLst>
              <a:ext uri="{FF2B5EF4-FFF2-40B4-BE49-F238E27FC236}">
                <a16:creationId xmlns:a16="http://schemas.microsoft.com/office/drawing/2014/main" id="{AC7C3840-F522-4A89-BFC5-525546931450}"/>
              </a:ext>
            </a:extLst>
          </p:cNvPr>
          <p:cNvSpPr>
            <a:spLocks noGrp="1"/>
          </p:cNvSpPr>
          <p:nvPr>
            <p:ph idx="1"/>
          </p:nvPr>
        </p:nvSpPr>
        <p:spPr>
          <a:xfrm>
            <a:off x="676656" y="2011680"/>
            <a:ext cx="10753725" cy="4486774"/>
          </a:xfrm>
        </p:spPr>
        <p:txBody>
          <a:bodyPr>
            <a:normAutofit lnSpcReduction="10000"/>
          </a:bodyPr>
          <a:lstStyle/>
          <a:p>
            <a:pPr marL="0" indent="0">
              <a:buNone/>
            </a:pPr>
            <a:r>
              <a:rPr lang="en-US" dirty="0"/>
              <a:t>Bold portrayal of Jesus’ Humanity</a:t>
            </a:r>
          </a:p>
          <a:p>
            <a:r>
              <a:rPr lang="en-US" dirty="0"/>
              <a:t>His family thought he was nuts [3:21]</a:t>
            </a:r>
          </a:p>
          <a:p>
            <a:pPr lvl="2"/>
            <a:r>
              <a:rPr lang="en-US" dirty="0"/>
              <a:t>“When his family heard it, they went out to restrain him, for people were saying, ‘He has gone out</a:t>
            </a:r>
            <a:br>
              <a:rPr lang="en-US" dirty="0"/>
            </a:br>
            <a:r>
              <a:rPr lang="en-US" dirty="0"/>
              <a:t> of his mind.’”</a:t>
            </a:r>
          </a:p>
          <a:p>
            <a:r>
              <a:rPr lang="en-US" i="1" dirty="0"/>
              <a:t>Unable</a:t>
            </a:r>
            <a:r>
              <a:rPr lang="en-US" dirty="0"/>
              <a:t> to perform miracles in his hometown [6:5]</a:t>
            </a:r>
          </a:p>
          <a:p>
            <a:pPr lvl="2"/>
            <a:r>
              <a:rPr lang="en-US" dirty="0"/>
              <a:t>“And he could do no deed of power there, except that he laid his hands on a few sick people and cured them.”</a:t>
            </a:r>
          </a:p>
          <a:p>
            <a:r>
              <a:rPr lang="en-US" i="1" dirty="0"/>
              <a:t>“Why do you call me good?” </a:t>
            </a:r>
            <a:r>
              <a:rPr lang="en-US" dirty="0"/>
              <a:t>[10:18]</a:t>
            </a:r>
          </a:p>
          <a:p>
            <a:r>
              <a:rPr lang="en-US" dirty="0"/>
              <a:t>Very human [9:16, 33; 13:32; 14:33; 15:34]</a:t>
            </a:r>
          </a:p>
          <a:p>
            <a:pPr lvl="1"/>
            <a:r>
              <a:rPr lang="en-US" sz="2000" i="1" dirty="0"/>
              <a:t>“He asked them, “</a:t>
            </a:r>
            <a:r>
              <a:rPr lang="en-US" sz="2000" b="1" i="1" dirty="0"/>
              <a:t>What are you arguing about </a:t>
            </a:r>
            <a:r>
              <a:rPr lang="en-US" sz="2000" i="1" dirty="0"/>
              <a:t>with them?””</a:t>
            </a:r>
          </a:p>
          <a:p>
            <a:pPr lvl="1"/>
            <a:r>
              <a:rPr lang="en-US" sz="2000" i="1" dirty="0"/>
              <a:t>“But about that day or </a:t>
            </a:r>
            <a:r>
              <a:rPr lang="en-US" sz="2000" b="1" i="1" dirty="0"/>
              <a:t>hour no one knows, neither the angels in heaven, nor the Son</a:t>
            </a:r>
            <a:r>
              <a:rPr lang="en-US" sz="2000" i="1" dirty="0"/>
              <a:t>, but only the Father.”</a:t>
            </a:r>
          </a:p>
          <a:p>
            <a:pPr lvl="1"/>
            <a:r>
              <a:rPr lang="en-US" sz="2000" i="1" dirty="0"/>
              <a:t>“He took with him Peter and James and John, and began to be </a:t>
            </a:r>
            <a:r>
              <a:rPr lang="en-US" sz="2000" b="1" i="1" dirty="0"/>
              <a:t>distressed and agitated</a:t>
            </a:r>
            <a:r>
              <a:rPr lang="en-US" sz="2000" i="1" dirty="0"/>
              <a:t>.”</a:t>
            </a:r>
          </a:p>
          <a:p>
            <a:endParaRPr lang="en-US" dirty="0"/>
          </a:p>
        </p:txBody>
      </p:sp>
    </p:spTree>
    <p:extLst>
      <p:ext uri="{BB962C8B-B14F-4D97-AF65-F5344CB8AC3E}">
        <p14:creationId xmlns:p14="http://schemas.microsoft.com/office/powerpoint/2010/main" val="3320547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4A51-F0B6-4A1E-9B06-273CA672A31F}"/>
              </a:ext>
            </a:extLst>
          </p:cNvPr>
          <p:cNvSpPr>
            <a:spLocks noGrp="1"/>
          </p:cNvSpPr>
          <p:nvPr>
            <p:ph type="title"/>
          </p:nvPr>
        </p:nvSpPr>
        <p:spPr/>
        <p:txBody>
          <a:bodyPr/>
          <a:lstStyle/>
          <a:p>
            <a:r>
              <a:rPr lang="en-US" dirty="0"/>
              <a:t>Divinity in Mark</a:t>
            </a:r>
          </a:p>
        </p:txBody>
      </p:sp>
      <p:pic>
        <p:nvPicPr>
          <p:cNvPr id="6" name="Online Media 5" title="Don’t Be Afraid to Ask — Bishop Barron’s Sunday Sermon">
            <a:hlinkClick r:id="" action="ppaction://media"/>
            <a:extLst>
              <a:ext uri="{FF2B5EF4-FFF2-40B4-BE49-F238E27FC236}">
                <a16:creationId xmlns:a16="http://schemas.microsoft.com/office/drawing/2014/main" id="{AF0FE57D-017D-48DC-9593-6CFB393A93EC}"/>
              </a:ext>
            </a:extLst>
          </p:cNvPr>
          <p:cNvPicPr>
            <a:picLocks noGrp="1" noRot="1" noChangeAspect="1"/>
          </p:cNvPicPr>
          <p:nvPr>
            <p:ph idx="1"/>
            <a:videoFile r:link="rId1"/>
          </p:nvPr>
        </p:nvPicPr>
        <p:blipFill>
          <a:blip r:embed="rId3"/>
          <a:stretch>
            <a:fillRect/>
          </a:stretch>
        </p:blipFill>
        <p:spPr>
          <a:xfrm>
            <a:off x="2822028" y="2157731"/>
            <a:ext cx="6912359" cy="3888202"/>
          </a:xfrm>
          <a:prstGeom prst="rect">
            <a:avLst/>
          </a:prstGeom>
        </p:spPr>
      </p:pic>
    </p:spTree>
    <p:extLst>
      <p:ext uri="{BB962C8B-B14F-4D97-AF65-F5344CB8AC3E}">
        <p14:creationId xmlns:p14="http://schemas.microsoft.com/office/powerpoint/2010/main" val="3593195713"/>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TM03457491[[fn=Metropolitan]]</Template>
  <TotalTime>1536</TotalTime>
  <Words>1750</Words>
  <Application>Microsoft Office PowerPoint</Application>
  <PresentationFormat>Widescreen</PresentationFormat>
  <Paragraphs>157</Paragraphs>
  <Slides>19</Slides>
  <Notes>0</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 Light</vt:lpstr>
      <vt:lpstr>Metropolitan</vt:lpstr>
      <vt:lpstr>The Gospel of Mark</vt:lpstr>
      <vt:lpstr>Characteristics of Mark</vt:lpstr>
      <vt:lpstr>Characteristics of Mark</vt:lpstr>
      <vt:lpstr>Characteristics of Mark</vt:lpstr>
      <vt:lpstr>Who is Mark</vt:lpstr>
      <vt:lpstr>Mark’s Got Style</vt:lpstr>
      <vt:lpstr>Mark and the other Synoptics</vt:lpstr>
      <vt:lpstr>Distinctive to Mark</vt:lpstr>
      <vt:lpstr>Divinity in Mark</vt:lpstr>
      <vt:lpstr>Divinity in Mark</vt:lpstr>
      <vt:lpstr>Major Themes - Christology</vt:lpstr>
      <vt:lpstr>Major Themes - Christology</vt:lpstr>
      <vt:lpstr>Major Themes – The Kingdom of God</vt:lpstr>
      <vt:lpstr>Major Themes - Discipleship</vt:lpstr>
      <vt:lpstr>Major Themes - Atonement</vt:lpstr>
      <vt:lpstr>Major Themes - Eschatology</vt:lpstr>
      <vt:lpstr>Discussion   How do you read the Bible in your prayer life?  Sabbath is made for man, not man for the Sabbath.  How can reading scripture build up your relationship with God?  Humanity of Christ both hides and reveals his identity. Discuss </vt:lpstr>
      <vt:lpstr>What the next four weeks will cover:</vt:lpstr>
      <vt:lpstr>Things to 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Sparrow</dc:creator>
  <cp:lastModifiedBy>Jennifer Sparrow</cp:lastModifiedBy>
  <cp:revision>76</cp:revision>
  <dcterms:created xsi:type="dcterms:W3CDTF">2021-02-01T23:19:24Z</dcterms:created>
  <dcterms:modified xsi:type="dcterms:W3CDTF">2021-02-25T21:54:27Z</dcterms:modified>
</cp:coreProperties>
</file>