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7"/>
  </p:notesMasterIdLst>
  <p:sldIdLst>
    <p:sldId id="256" r:id="rId2"/>
    <p:sldId id="275" r:id="rId3"/>
    <p:sldId id="276" r:id="rId4"/>
    <p:sldId id="274" r:id="rId5"/>
    <p:sldId id="271" r:id="rId6"/>
    <p:sldId id="277" r:id="rId7"/>
    <p:sldId id="272" r:id="rId8"/>
    <p:sldId id="282" r:id="rId9"/>
    <p:sldId id="278" r:id="rId10"/>
    <p:sldId id="273" r:id="rId11"/>
    <p:sldId id="283" r:id="rId12"/>
    <p:sldId id="284" r:id="rId13"/>
    <p:sldId id="279" r:id="rId14"/>
    <p:sldId id="280" r:id="rId15"/>
    <p:sldId id="263" r:id="rId16"/>
    <p:sldId id="264" r:id="rId17"/>
    <p:sldId id="286" r:id="rId18"/>
    <p:sldId id="265" r:id="rId19"/>
    <p:sldId id="287" r:id="rId20"/>
    <p:sldId id="289" r:id="rId21"/>
    <p:sldId id="266" r:id="rId22"/>
    <p:sldId id="285" r:id="rId23"/>
    <p:sldId id="269" r:id="rId24"/>
    <p:sldId id="270" r:id="rId25"/>
    <p:sldId id="281"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8" y="2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924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
          <p:cNvGrpSpPr/>
          <p:nvPr/>
        </p:nvGrpSpPr>
        <p:grpSpPr>
          <a:xfrm>
            <a:off x="0" y="0"/>
            <a:ext cx="12188825" cy="6872226"/>
            <a:chOff x="0" y="0"/>
            <a:chExt cx="12188825" cy="6872226"/>
          </a:xfrm>
        </p:grpSpPr>
        <p:pic>
          <p:nvPicPr>
            <p:cNvPr id="18" name="Google Shape;18;p2" descr="HD-PanelTitle-V.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 name="Google Shape;20;p2" descr="HDRibbonTitle-UniformTrim.png"/>
            <p:cNvPicPr preferRelativeResize="0"/>
            <p:nvPr/>
          </p:nvPicPr>
          <p:blipFill rotWithShape="1">
            <a:blip r:embed="rId3">
              <a:alphaModFix/>
            </a:blip>
            <a:srcRect l="2" r="47673"/>
            <a:stretch/>
          </p:blipFill>
          <p:spPr>
            <a:xfrm rot="5400000">
              <a:off x="5245268" y="530352"/>
              <a:ext cx="1673352" cy="612648"/>
            </a:xfrm>
            <a:prstGeom prst="rect">
              <a:avLst/>
            </a:prstGeom>
            <a:noFill/>
            <a:ln>
              <a:noFill/>
            </a:ln>
          </p:spPr>
        </p:pic>
        <p:pic>
          <p:nvPicPr>
            <p:cNvPr id="21" name="Google Shape;21;p2" descr="HDRibbonTitle-UniformTrim.png"/>
            <p:cNvPicPr preferRelativeResize="0"/>
            <p:nvPr/>
          </p:nvPicPr>
          <p:blipFill rotWithShape="1">
            <a:blip r:embed="rId3">
              <a:alphaModFix/>
            </a:blip>
            <a:srcRect r="48819"/>
            <a:stretch/>
          </p:blipFill>
          <p:spPr>
            <a:xfrm rot="5400000">
              <a:off x="5263556" y="5747514"/>
              <a:ext cx="1636776" cy="612648"/>
            </a:xfrm>
            <a:prstGeom prst="rect">
              <a:avLst/>
            </a:prstGeom>
            <a:noFill/>
            <a:ln>
              <a:noFill/>
            </a:ln>
          </p:spPr>
        </p:pic>
      </p:grpSp>
      <p:sp>
        <p:nvSpPr>
          <p:cNvPr id="22" name="Google Shape;22;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4" name="Google Shape;24;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8" name="Google Shape;88;p1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9" name="Google Shape;89;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Aria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5" name="Google Shape;95;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Aria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Arial"/>
              <a:buNone/>
              <a:defRPr sz="2000"/>
            </a:lvl1pPr>
            <a:lvl2pPr marL="914400" lvl="1" indent="-228600" algn="l">
              <a:lnSpc>
                <a:spcPct val="100000"/>
              </a:lnSpc>
              <a:spcBef>
                <a:spcPts val="600"/>
              </a:spcBef>
              <a:spcAft>
                <a:spcPts val="0"/>
              </a:spcAft>
              <a:buSzPts val="2300"/>
              <a:buFont typeface="Arial"/>
              <a:buNone/>
              <a:defRPr/>
            </a:lvl2pPr>
            <a:lvl3pPr marL="1371600" lvl="2" indent="-228600" algn="l">
              <a:lnSpc>
                <a:spcPct val="100000"/>
              </a:lnSpc>
              <a:spcBef>
                <a:spcPts val="600"/>
              </a:spcBef>
              <a:spcAft>
                <a:spcPts val="0"/>
              </a:spcAft>
              <a:buSzPts val="2070"/>
              <a:buFont typeface="Arial"/>
              <a:buNone/>
              <a:defRPr/>
            </a:lvl3pPr>
            <a:lvl4pPr marL="1828800" lvl="3" indent="-228600" algn="l">
              <a:lnSpc>
                <a:spcPct val="100000"/>
              </a:lnSpc>
              <a:spcBef>
                <a:spcPts val="600"/>
              </a:spcBef>
              <a:spcAft>
                <a:spcPts val="0"/>
              </a:spcAft>
              <a:buSzPts val="1840"/>
              <a:buFont typeface="Arial"/>
              <a:buNone/>
              <a:defRPr/>
            </a:lvl4pPr>
            <a:lvl5pPr marL="2286000" lvl="4" indent="-228600" algn="l">
              <a:lnSpc>
                <a:spcPct val="100000"/>
              </a:lnSpc>
              <a:spcBef>
                <a:spcPts val="600"/>
              </a:spcBef>
              <a:spcAft>
                <a:spcPts val="0"/>
              </a:spcAft>
              <a:buSzPts val="1610"/>
              <a:buFont typeface="Arial"/>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02" name="Google Shape;102;p1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3" name="Google Shape;103;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7" name="Google Shape;107;p1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08" name="Google Shape;108;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Aria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2" name="Google Shape;112;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Aria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8" name="Google Shape;118;p1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9" name="Google Shape;119;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1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24" name="Google Shape;124;p1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8" name="Google Shape;128;p1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9" name="Google Shape;129;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6" name="Google Shape;136;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3" name="Google Shape;143;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1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2" name="Google Shape;32;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8" name="Google Shape;38;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5" name="Google Shape;45;p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6" name="Google Shape;46;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9" name="Google Shape;49;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3" name="Google Shape;53;p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4" name="Google Shape;54;p6"/>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5" name="Google Shape;55;p6"/>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6" name="Google Shape;56;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3" name="Google Shape;73;p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4" name="Google Shape;74;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Aria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1" name="Google Shape;81;p1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2" name="Google Shape;82;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12188825" cy="6856214"/>
            <a:chOff x="0" y="0"/>
            <a:chExt cx="12188825" cy="6856214"/>
          </a:xfrm>
        </p:grpSpPr>
        <p:pic>
          <p:nvPicPr>
            <p:cNvPr id="7" name="Google Shape;7;p1" descr="HD-PanelContent-V.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descr="HDRibbonContent-UniformTrim.png"/>
            <p:cNvPicPr preferRelativeResize="0"/>
            <p:nvPr/>
          </p:nvPicPr>
          <p:blipFill rotWithShape="1">
            <a:blip r:embed="rId21">
              <a:alphaModFix/>
            </a:blip>
            <a:srcRect r="5093"/>
            <a:stretch/>
          </p:blipFill>
          <p:spPr>
            <a:xfrm rot="5400000">
              <a:off x="5706471" y="76265"/>
              <a:ext cx="758952" cy="606425"/>
            </a:xfrm>
            <a:prstGeom prst="rect">
              <a:avLst/>
            </a:prstGeom>
            <a:noFill/>
            <a:ln>
              <a:noFill/>
            </a:ln>
          </p:spPr>
        </p:pic>
        <p:pic>
          <p:nvPicPr>
            <p:cNvPr id="10" name="Google Shape;10;p1" descr="HDRibbonContent-UniformTrim.png"/>
            <p:cNvPicPr preferRelativeResize="0"/>
            <p:nvPr/>
          </p:nvPicPr>
          <p:blipFill rotWithShape="1">
            <a:blip r:embed="rId21">
              <a:alphaModFix/>
            </a:blip>
            <a:srcRect r="5093"/>
            <a:stretch/>
          </p:blipFill>
          <p:spPr>
            <a:xfrm rot="5400000">
              <a:off x="5706470" y="6173526"/>
              <a:ext cx="758952" cy="606425"/>
            </a:xfrm>
            <a:prstGeom prst="rect">
              <a:avLst/>
            </a:prstGeom>
            <a:noFill/>
            <a:ln>
              <a:noFill/>
            </a:ln>
          </p:spPr>
        </p:pic>
      </p:grpSp>
      <p:sp>
        <p:nvSpPr>
          <p:cNvPr id="11" name="Google Shape;11;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Arial"/>
              <a:buNone/>
              <a:defRPr sz="44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Arial"/>
                <a:ea typeface="Arial"/>
                <a:cs typeface="Arial"/>
                <a:sym typeface="Arial"/>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Arial"/>
                <a:ea typeface="Arial"/>
                <a:cs typeface="Arial"/>
                <a:sym typeface="Arial"/>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Arial"/>
                <a:ea typeface="Arial"/>
                <a:cs typeface="Arial"/>
                <a:sym typeface="Arial"/>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Arial"/>
                <a:ea typeface="Arial"/>
                <a:cs typeface="Arial"/>
                <a:sym typeface="Arial"/>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5400"/>
              <a:buFont typeface="Arial"/>
              <a:buNone/>
            </a:pPr>
            <a:r>
              <a:rPr lang="en-US"/>
              <a:t>Gospel of John</a:t>
            </a:r>
            <a:endParaRPr/>
          </a:p>
        </p:txBody>
      </p:sp>
      <p:sp>
        <p:nvSpPr>
          <p:cNvPr id="152" name="Google Shape;152;p19"/>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15"/>
              <a:buNone/>
            </a:pPr>
            <a:r>
              <a:rPr lang="en-US" dirty="0"/>
              <a:t>Week Four - The Final Signs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3520-9980-496C-A41C-4530D58431F2}"/>
              </a:ext>
            </a:extLst>
          </p:cNvPr>
          <p:cNvSpPr>
            <a:spLocks noGrp="1"/>
          </p:cNvSpPr>
          <p:nvPr>
            <p:ph type="title"/>
          </p:nvPr>
        </p:nvSpPr>
        <p:spPr/>
        <p:txBody>
          <a:bodyPr>
            <a:normAutofit/>
          </a:bodyPr>
          <a:lstStyle/>
          <a:p>
            <a:r>
              <a:rPr lang="en-US" dirty="0"/>
              <a:t>Healed on the Sabbath</a:t>
            </a:r>
          </a:p>
        </p:txBody>
      </p:sp>
      <p:sp>
        <p:nvSpPr>
          <p:cNvPr id="3" name="Text Placeholder 2">
            <a:extLst>
              <a:ext uri="{FF2B5EF4-FFF2-40B4-BE49-F238E27FC236}">
                <a16:creationId xmlns:a16="http://schemas.microsoft.com/office/drawing/2014/main" id="{F149FB10-5C9E-454B-9BD0-624C62B7B5BD}"/>
              </a:ext>
            </a:extLst>
          </p:cNvPr>
          <p:cNvSpPr>
            <a:spLocks noGrp="1"/>
          </p:cNvSpPr>
          <p:nvPr>
            <p:ph type="body" idx="1"/>
          </p:nvPr>
        </p:nvSpPr>
        <p:spPr/>
        <p:txBody>
          <a:bodyPr>
            <a:normAutofit fontScale="92500" lnSpcReduction="10000"/>
          </a:bodyPr>
          <a:lstStyle/>
          <a:p>
            <a:pPr marL="97155" indent="0">
              <a:buNone/>
            </a:pPr>
            <a:r>
              <a:rPr lang="en-US" dirty="0"/>
              <a:t>Once again, Jesus ‘worked’ on the Sabbath</a:t>
            </a:r>
          </a:p>
          <a:p>
            <a:pPr>
              <a:spcBef>
                <a:spcPts val="1200"/>
              </a:spcBef>
              <a:spcAft>
                <a:spcPts val="1200"/>
              </a:spcAft>
            </a:pPr>
            <a:r>
              <a:rPr lang="en-US" dirty="0"/>
              <a:t>The pharisees had gotten so immersed in the law they forgot the foundation – the Shema (The Lord is God, love Him…)</a:t>
            </a:r>
          </a:p>
          <a:p>
            <a:pPr>
              <a:spcBef>
                <a:spcPts val="1200"/>
              </a:spcBef>
              <a:spcAft>
                <a:spcPts val="1200"/>
              </a:spcAft>
            </a:pPr>
            <a:r>
              <a:rPr lang="en-US" dirty="0"/>
              <a:t>Jesus reveals the true meaning of the Sabbath and his identity</a:t>
            </a:r>
          </a:p>
          <a:p>
            <a:pPr>
              <a:spcBef>
                <a:spcPts val="1200"/>
              </a:spcBef>
              <a:spcAft>
                <a:spcPts val="1200"/>
              </a:spcAft>
            </a:pPr>
            <a:r>
              <a:rPr lang="en-US" dirty="0"/>
              <a:t>God’s glory is revealed to us on the Sabbath</a:t>
            </a:r>
          </a:p>
          <a:p>
            <a:pPr>
              <a:spcBef>
                <a:spcPts val="1200"/>
              </a:spcBef>
              <a:spcAft>
                <a:spcPts val="1200"/>
              </a:spcAft>
            </a:pPr>
            <a:r>
              <a:rPr lang="en-US" dirty="0"/>
              <a:t>The Lord’s Day/ First day of new creation</a:t>
            </a:r>
          </a:p>
          <a:p>
            <a:pPr marL="97155" indent="0">
              <a:buNone/>
            </a:pPr>
            <a:endParaRPr lang="en-US" dirty="0"/>
          </a:p>
        </p:txBody>
      </p:sp>
    </p:spTree>
    <p:extLst>
      <p:ext uri="{BB962C8B-B14F-4D97-AF65-F5344CB8AC3E}">
        <p14:creationId xmlns:p14="http://schemas.microsoft.com/office/powerpoint/2010/main" val="53964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3520-9980-496C-A41C-4530D58431F2}"/>
              </a:ext>
            </a:extLst>
          </p:cNvPr>
          <p:cNvSpPr>
            <a:spLocks noGrp="1"/>
          </p:cNvSpPr>
          <p:nvPr>
            <p:ph type="title"/>
          </p:nvPr>
        </p:nvSpPr>
        <p:spPr/>
        <p:txBody>
          <a:bodyPr>
            <a:normAutofit/>
          </a:bodyPr>
          <a:lstStyle/>
          <a:p>
            <a:r>
              <a:rPr lang="en-US" dirty="0"/>
              <a:t>Healed on the Sabbath</a:t>
            </a:r>
          </a:p>
        </p:txBody>
      </p:sp>
      <p:sp>
        <p:nvSpPr>
          <p:cNvPr id="3" name="Text Placeholder 2">
            <a:extLst>
              <a:ext uri="{FF2B5EF4-FFF2-40B4-BE49-F238E27FC236}">
                <a16:creationId xmlns:a16="http://schemas.microsoft.com/office/drawing/2014/main" id="{F149FB10-5C9E-454B-9BD0-624C62B7B5BD}"/>
              </a:ext>
            </a:extLst>
          </p:cNvPr>
          <p:cNvSpPr>
            <a:spLocks noGrp="1"/>
          </p:cNvSpPr>
          <p:nvPr>
            <p:ph type="body" idx="1"/>
          </p:nvPr>
        </p:nvSpPr>
        <p:spPr/>
        <p:txBody>
          <a:bodyPr>
            <a:normAutofit/>
          </a:bodyPr>
          <a:lstStyle/>
          <a:p>
            <a:pPr marL="97155" indent="0">
              <a:buNone/>
            </a:pPr>
            <a:r>
              <a:rPr lang="en-US" dirty="0"/>
              <a:t>The Jews (Pharisees) question if a miracle even happened…</a:t>
            </a:r>
          </a:p>
          <a:p>
            <a:r>
              <a:rPr lang="en-US" dirty="0"/>
              <a:t>Question the man</a:t>
            </a:r>
          </a:p>
          <a:p>
            <a:pPr lvl="1"/>
            <a:r>
              <a:rPr lang="en-US" dirty="0"/>
              <a:t>What happened? Born blind? </a:t>
            </a:r>
            <a:r>
              <a:rPr lang="en-US" i="1" dirty="0"/>
              <a:t>That seems unlikely</a:t>
            </a:r>
          </a:p>
          <a:p>
            <a:pPr lvl="1"/>
            <a:r>
              <a:rPr lang="en-US" dirty="0"/>
              <a:t>The man replies “He is a prophet” (no longer just ‘the man Jesus’)</a:t>
            </a:r>
          </a:p>
          <a:p>
            <a:r>
              <a:rPr lang="en-US" dirty="0"/>
              <a:t>Question his parents</a:t>
            </a:r>
          </a:p>
          <a:p>
            <a:pPr lvl="1"/>
            <a:r>
              <a:rPr lang="en-US" dirty="0"/>
              <a:t>Are you his parents, was he born blind, how was he healed?</a:t>
            </a:r>
          </a:p>
          <a:p>
            <a:pPr lvl="1"/>
            <a:r>
              <a:rPr lang="en-US" dirty="0"/>
              <a:t>Passing the buck on the third - Defending Jesus could mean expulsion from religious life</a:t>
            </a:r>
          </a:p>
          <a:p>
            <a:pPr lvl="1"/>
            <a:endParaRPr lang="en-US" dirty="0"/>
          </a:p>
        </p:txBody>
      </p:sp>
    </p:spTree>
    <p:extLst>
      <p:ext uri="{BB962C8B-B14F-4D97-AF65-F5344CB8AC3E}">
        <p14:creationId xmlns:p14="http://schemas.microsoft.com/office/powerpoint/2010/main" val="323043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3520-9980-496C-A41C-4530D58431F2}"/>
              </a:ext>
            </a:extLst>
          </p:cNvPr>
          <p:cNvSpPr>
            <a:spLocks noGrp="1"/>
          </p:cNvSpPr>
          <p:nvPr>
            <p:ph type="title"/>
          </p:nvPr>
        </p:nvSpPr>
        <p:spPr/>
        <p:txBody>
          <a:bodyPr>
            <a:normAutofit/>
          </a:bodyPr>
          <a:lstStyle/>
          <a:p>
            <a:r>
              <a:rPr lang="en-US" dirty="0"/>
              <a:t>Healed on the Sabbath</a:t>
            </a:r>
          </a:p>
        </p:txBody>
      </p:sp>
      <p:sp>
        <p:nvSpPr>
          <p:cNvPr id="3" name="Text Placeholder 2">
            <a:extLst>
              <a:ext uri="{FF2B5EF4-FFF2-40B4-BE49-F238E27FC236}">
                <a16:creationId xmlns:a16="http://schemas.microsoft.com/office/drawing/2014/main" id="{F149FB10-5C9E-454B-9BD0-624C62B7B5BD}"/>
              </a:ext>
            </a:extLst>
          </p:cNvPr>
          <p:cNvSpPr>
            <a:spLocks noGrp="1"/>
          </p:cNvSpPr>
          <p:nvPr>
            <p:ph type="body" idx="1"/>
          </p:nvPr>
        </p:nvSpPr>
        <p:spPr>
          <a:xfrm>
            <a:off x="1295401" y="2556931"/>
            <a:ext cx="9601196" cy="3572935"/>
          </a:xfrm>
        </p:spPr>
        <p:txBody>
          <a:bodyPr>
            <a:normAutofit lnSpcReduction="10000"/>
          </a:bodyPr>
          <a:lstStyle/>
          <a:p>
            <a:pPr marL="97155" indent="0">
              <a:buNone/>
            </a:pPr>
            <a:r>
              <a:rPr lang="en-US" dirty="0"/>
              <a:t>The Jews (Pharisees) question if a miracle even happened</a:t>
            </a:r>
          </a:p>
          <a:p>
            <a:r>
              <a:rPr lang="en-US" dirty="0"/>
              <a:t>Back to the man and things get spicy</a:t>
            </a:r>
          </a:p>
          <a:p>
            <a:pPr lvl="1"/>
            <a:r>
              <a:rPr lang="en-US" dirty="0"/>
              <a:t>Accuse Jesus of being a sinner, but the man refuses to agree</a:t>
            </a:r>
          </a:p>
          <a:p>
            <a:pPr lvl="1"/>
            <a:r>
              <a:rPr lang="en-US" dirty="0"/>
              <a:t>The man shows courage his parents did not have, begins to ‘see’</a:t>
            </a:r>
          </a:p>
          <a:p>
            <a:pPr marL="440056" indent="-342900"/>
            <a:r>
              <a:rPr lang="en-US" dirty="0"/>
              <a:t>They appeal to Moses – showing just how much they were in darkness</a:t>
            </a:r>
          </a:p>
          <a:p>
            <a:pPr marL="897256" lvl="1" indent="-342900"/>
            <a:r>
              <a:rPr lang="en-US" dirty="0"/>
              <a:t>The man turns up the heat – “If this man were not from God…”</a:t>
            </a:r>
          </a:p>
          <a:p>
            <a:pPr lvl="1"/>
            <a:endParaRPr lang="en-US" dirty="0"/>
          </a:p>
          <a:p>
            <a:pPr marL="97155" indent="0">
              <a:buNone/>
            </a:pPr>
            <a:r>
              <a:rPr lang="en-US" dirty="0"/>
              <a:t>When in doubt, chuck him out</a:t>
            </a:r>
          </a:p>
          <a:p>
            <a:pPr marL="554356" lvl="1" indent="0">
              <a:buNone/>
            </a:pPr>
            <a:endParaRPr lang="en-US" dirty="0"/>
          </a:p>
          <a:p>
            <a:pPr lvl="1"/>
            <a:endParaRPr lang="en-US" dirty="0"/>
          </a:p>
        </p:txBody>
      </p:sp>
    </p:spTree>
    <p:extLst>
      <p:ext uri="{BB962C8B-B14F-4D97-AF65-F5344CB8AC3E}">
        <p14:creationId xmlns:p14="http://schemas.microsoft.com/office/powerpoint/2010/main" val="138362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3520-9980-496C-A41C-4530D58431F2}"/>
              </a:ext>
            </a:extLst>
          </p:cNvPr>
          <p:cNvSpPr>
            <a:spLocks noGrp="1"/>
          </p:cNvSpPr>
          <p:nvPr>
            <p:ph type="title"/>
          </p:nvPr>
        </p:nvSpPr>
        <p:spPr/>
        <p:txBody>
          <a:bodyPr>
            <a:normAutofit fontScale="90000"/>
          </a:bodyPr>
          <a:lstStyle/>
          <a:p>
            <a:r>
              <a:rPr lang="en-US" dirty="0"/>
              <a:t>Man Born Blind Healed on the Sabbath</a:t>
            </a:r>
          </a:p>
        </p:txBody>
      </p:sp>
      <p:sp>
        <p:nvSpPr>
          <p:cNvPr id="3" name="Text Placeholder 2">
            <a:extLst>
              <a:ext uri="{FF2B5EF4-FFF2-40B4-BE49-F238E27FC236}">
                <a16:creationId xmlns:a16="http://schemas.microsoft.com/office/drawing/2014/main" id="{F149FB10-5C9E-454B-9BD0-624C62B7B5BD}"/>
              </a:ext>
            </a:extLst>
          </p:cNvPr>
          <p:cNvSpPr>
            <a:spLocks noGrp="1"/>
          </p:cNvSpPr>
          <p:nvPr>
            <p:ph type="body" idx="1"/>
          </p:nvPr>
        </p:nvSpPr>
        <p:spPr/>
        <p:txBody>
          <a:bodyPr>
            <a:normAutofit lnSpcReduction="10000"/>
          </a:bodyPr>
          <a:lstStyle/>
          <a:p>
            <a:pPr marL="97155" indent="0">
              <a:buNone/>
            </a:pPr>
            <a:r>
              <a:rPr lang="en-US" dirty="0"/>
              <a:t>Jesus finds him – “Do you believe..” – and the man </a:t>
            </a:r>
            <a:r>
              <a:rPr lang="en-US" i="1" dirty="0"/>
              <a:t>worshipped</a:t>
            </a:r>
          </a:p>
          <a:p>
            <a:pPr marL="97155" indent="0">
              <a:buNone/>
            </a:pPr>
            <a:endParaRPr lang="en-US" dirty="0"/>
          </a:p>
          <a:p>
            <a:pPr marL="97155" indent="0">
              <a:buNone/>
            </a:pPr>
            <a:r>
              <a:rPr lang="en-US" dirty="0"/>
              <a:t>Symbolism</a:t>
            </a:r>
          </a:p>
          <a:p>
            <a:r>
              <a:rPr lang="en-US" dirty="0"/>
              <a:t>Triumph of light over darkness - “I am the light of the world…”</a:t>
            </a:r>
          </a:p>
          <a:p>
            <a:r>
              <a:rPr lang="en-US" dirty="0"/>
              <a:t>Light = life, Blindness = death – Jesus gave him fulness of life</a:t>
            </a:r>
          </a:p>
          <a:p>
            <a:r>
              <a:rPr lang="en-US" dirty="0"/>
              <a:t>Progressive understanding–becoming a new creation</a:t>
            </a:r>
          </a:p>
          <a:p>
            <a:r>
              <a:rPr lang="en-US" dirty="0"/>
              <a:t>Jesus was put on trial, but He has come to judge</a:t>
            </a:r>
          </a:p>
          <a:p>
            <a:r>
              <a:rPr lang="en-US" dirty="0"/>
              <a:t>Incarnation changes everything</a:t>
            </a:r>
          </a:p>
          <a:p>
            <a:endParaRPr lang="en-US" dirty="0"/>
          </a:p>
          <a:p>
            <a:pPr marL="97155" indent="0" algn="ctr">
              <a:buNone/>
            </a:pPr>
            <a:endParaRPr lang="en-US" dirty="0"/>
          </a:p>
        </p:txBody>
      </p:sp>
    </p:spTree>
    <p:extLst>
      <p:ext uri="{BB962C8B-B14F-4D97-AF65-F5344CB8AC3E}">
        <p14:creationId xmlns:p14="http://schemas.microsoft.com/office/powerpoint/2010/main" val="362966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117C-9560-4BA1-B238-D458BC1B0483}"/>
              </a:ext>
            </a:extLst>
          </p:cNvPr>
          <p:cNvSpPr>
            <a:spLocks noGrp="1"/>
          </p:cNvSpPr>
          <p:nvPr>
            <p:ph type="title"/>
          </p:nvPr>
        </p:nvSpPr>
        <p:spPr/>
        <p:txBody>
          <a:bodyPr/>
          <a:lstStyle/>
          <a:p>
            <a:r>
              <a:rPr lang="en-US" dirty="0"/>
              <a:t>Small Group Questions</a:t>
            </a:r>
          </a:p>
        </p:txBody>
      </p:sp>
      <p:sp>
        <p:nvSpPr>
          <p:cNvPr id="3" name="Text Placeholder 2">
            <a:extLst>
              <a:ext uri="{FF2B5EF4-FFF2-40B4-BE49-F238E27FC236}">
                <a16:creationId xmlns:a16="http://schemas.microsoft.com/office/drawing/2014/main" id="{91B46C62-EBE7-42DF-96B0-63B5137E1D30}"/>
              </a:ext>
            </a:extLst>
          </p:cNvPr>
          <p:cNvSpPr>
            <a:spLocks noGrp="1"/>
          </p:cNvSpPr>
          <p:nvPr>
            <p:ph type="body" idx="1"/>
          </p:nvPr>
        </p:nvSpPr>
        <p:spPr>
          <a:xfrm>
            <a:off x="1159935" y="2477909"/>
            <a:ext cx="9601196" cy="3685823"/>
          </a:xfrm>
        </p:spPr>
        <p:txBody>
          <a:bodyPr>
            <a:normAutofit fontScale="85000" lnSpcReduction="10000"/>
          </a:bodyPr>
          <a:lstStyle/>
          <a:p>
            <a:pPr fontAlgn="base">
              <a:spcBef>
                <a:spcPts val="1200"/>
              </a:spcBef>
              <a:spcAft>
                <a:spcPts val="1200"/>
              </a:spcAft>
            </a:pPr>
            <a:r>
              <a:rPr lang="en-US" dirty="0"/>
              <a:t>If you were blind and there was a cure, what would be willing to sacrifice to be able to see?</a:t>
            </a:r>
          </a:p>
          <a:p>
            <a:pPr fontAlgn="base">
              <a:spcBef>
                <a:spcPts val="1200"/>
              </a:spcBef>
              <a:spcAft>
                <a:spcPts val="1200"/>
              </a:spcAft>
            </a:pPr>
            <a:r>
              <a:rPr lang="en-US" dirty="0"/>
              <a:t>What does Jesus tell us about the nature of sin and suffering in response to the disciples’ question about who sinned? How is sin social?</a:t>
            </a:r>
          </a:p>
          <a:p>
            <a:pPr fontAlgn="base">
              <a:spcBef>
                <a:spcPts val="1200"/>
              </a:spcBef>
              <a:spcAft>
                <a:spcPts val="1200"/>
              </a:spcAft>
            </a:pPr>
            <a:r>
              <a:rPr lang="en-US" dirty="0"/>
              <a:t>What did Jesus mean when He declared “While I am in the world, I am the Light of the world”</a:t>
            </a:r>
          </a:p>
          <a:p>
            <a:pPr fontAlgn="base">
              <a:spcBef>
                <a:spcPts val="1200"/>
              </a:spcBef>
              <a:spcAft>
                <a:spcPts val="1200"/>
              </a:spcAft>
            </a:pPr>
            <a:r>
              <a:rPr lang="en-US" dirty="0"/>
              <a:t>Couldn’t Jesus simply touch the man and heal him? Why did He use spit and dirt in this sign? What does this sign point toward?</a:t>
            </a:r>
          </a:p>
        </p:txBody>
      </p:sp>
    </p:spTree>
    <p:extLst>
      <p:ext uri="{BB962C8B-B14F-4D97-AF65-F5344CB8AC3E}">
        <p14:creationId xmlns:p14="http://schemas.microsoft.com/office/powerpoint/2010/main" val="196339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A6E1-A874-4E38-8083-9C9FD17D9708}"/>
              </a:ext>
            </a:extLst>
          </p:cNvPr>
          <p:cNvSpPr>
            <a:spLocks noGrp="1"/>
          </p:cNvSpPr>
          <p:nvPr>
            <p:ph type="title"/>
          </p:nvPr>
        </p:nvSpPr>
        <p:spPr/>
        <p:txBody>
          <a:bodyPr/>
          <a:lstStyle/>
          <a:p>
            <a:r>
              <a:rPr lang="en-US" dirty="0"/>
              <a:t>Lazarus</a:t>
            </a:r>
          </a:p>
        </p:txBody>
      </p:sp>
      <p:sp>
        <p:nvSpPr>
          <p:cNvPr id="3" name="Text Placeholder 2">
            <a:extLst>
              <a:ext uri="{FF2B5EF4-FFF2-40B4-BE49-F238E27FC236}">
                <a16:creationId xmlns:a16="http://schemas.microsoft.com/office/drawing/2014/main" id="{D4C2939D-E226-4ED1-92F3-EBF7A50F9212}"/>
              </a:ext>
            </a:extLst>
          </p:cNvPr>
          <p:cNvSpPr>
            <a:spLocks noGrp="1"/>
          </p:cNvSpPr>
          <p:nvPr>
            <p:ph type="body" idx="1"/>
          </p:nvPr>
        </p:nvSpPr>
        <p:spPr/>
        <p:txBody>
          <a:bodyPr>
            <a:normAutofit lnSpcReduction="10000"/>
          </a:bodyPr>
          <a:lstStyle/>
          <a:p>
            <a:pPr>
              <a:spcBef>
                <a:spcPts val="1200"/>
              </a:spcBef>
              <a:spcAft>
                <a:spcPts val="1200"/>
              </a:spcAft>
            </a:pPr>
            <a:r>
              <a:rPr lang="en-US" dirty="0"/>
              <a:t>The final sign… looking towards His Hour</a:t>
            </a:r>
          </a:p>
          <a:p>
            <a:pPr>
              <a:spcBef>
                <a:spcPts val="1200"/>
              </a:spcBef>
              <a:spcAft>
                <a:spcPts val="1200"/>
              </a:spcAft>
            </a:pPr>
            <a:r>
              <a:rPr lang="en-US" dirty="0"/>
              <a:t>The first mention of Lazarus, Mary and Martha</a:t>
            </a:r>
          </a:p>
          <a:p>
            <a:pPr>
              <a:spcBef>
                <a:spcPts val="1200"/>
              </a:spcBef>
              <a:spcAft>
                <a:spcPts val="1200"/>
              </a:spcAft>
            </a:pPr>
            <a:r>
              <a:rPr lang="en-US" dirty="0"/>
              <a:t>Similar to the man born blind, this sign is for the glory of God</a:t>
            </a:r>
          </a:p>
          <a:p>
            <a:pPr>
              <a:spcBef>
                <a:spcPts val="1200"/>
              </a:spcBef>
              <a:spcAft>
                <a:spcPts val="1200"/>
              </a:spcAft>
            </a:pPr>
            <a:r>
              <a:rPr lang="en-US" dirty="0"/>
              <a:t>He returns to Judea and to danger</a:t>
            </a:r>
          </a:p>
          <a:p>
            <a:pPr>
              <a:spcBef>
                <a:spcPts val="1200"/>
              </a:spcBef>
              <a:spcAft>
                <a:spcPts val="1200"/>
              </a:spcAft>
            </a:pPr>
            <a:r>
              <a:rPr lang="en-US" dirty="0"/>
              <a:t>Jesus waited a few days before going to Bethany</a:t>
            </a:r>
          </a:p>
          <a:p>
            <a:endParaRPr lang="en-US" dirty="0"/>
          </a:p>
        </p:txBody>
      </p:sp>
    </p:spTree>
    <p:extLst>
      <p:ext uri="{BB962C8B-B14F-4D97-AF65-F5344CB8AC3E}">
        <p14:creationId xmlns:p14="http://schemas.microsoft.com/office/powerpoint/2010/main" val="14853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D0BE-E94F-42C1-8D2D-5E5B757DE820}"/>
              </a:ext>
            </a:extLst>
          </p:cNvPr>
          <p:cNvSpPr>
            <a:spLocks noGrp="1"/>
          </p:cNvSpPr>
          <p:nvPr>
            <p:ph type="title"/>
          </p:nvPr>
        </p:nvSpPr>
        <p:spPr/>
        <p:txBody>
          <a:bodyPr/>
          <a:lstStyle/>
          <a:p>
            <a:r>
              <a:rPr lang="en-US" dirty="0"/>
              <a:t>Lazarus</a:t>
            </a:r>
          </a:p>
        </p:txBody>
      </p:sp>
      <p:sp>
        <p:nvSpPr>
          <p:cNvPr id="3" name="Text Placeholder 2">
            <a:extLst>
              <a:ext uri="{FF2B5EF4-FFF2-40B4-BE49-F238E27FC236}">
                <a16:creationId xmlns:a16="http://schemas.microsoft.com/office/drawing/2014/main" id="{1017184E-D16D-4303-903E-8D12754EAE70}"/>
              </a:ext>
            </a:extLst>
          </p:cNvPr>
          <p:cNvSpPr>
            <a:spLocks noGrp="1"/>
          </p:cNvSpPr>
          <p:nvPr>
            <p:ph type="body" idx="1"/>
          </p:nvPr>
        </p:nvSpPr>
        <p:spPr/>
        <p:txBody>
          <a:bodyPr>
            <a:normAutofit lnSpcReduction="10000"/>
          </a:bodyPr>
          <a:lstStyle/>
          <a:p>
            <a:pPr marL="97156" indent="0">
              <a:buNone/>
            </a:pPr>
            <a:r>
              <a:rPr lang="en-US" dirty="0"/>
              <a:t>Jesus did not intervene when He was told Lazarus was ill</a:t>
            </a:r>
          </a:p>
          <a:p>
            <a:pPr lvl="1"/>
            <a:r>
              <a:rPr lang="en-US" dirty="0"/>
              <a:t>This seems unlike God…</a:t>
            </a:r>
          </a:p>
          <a:p>
            <a:pPr lvl="2"/>
            <a:r>
              <a:rPr lang="en-US" dirty="0"/>
              <a:t>Ps 16:9-11 – God does not abandon us to death</a:t>
            </a:r>
          </a:p>
          <a:p>
            <a:pPr lvl="1"/>
            <a:r>
              <a:rPr lang="en-US" dirty="0"/>
              <a:t>Dead four days – death actually happened, not sleeping or in a coma</a:t>
            </a:r>
          </a:p>
          <a:p>
            <a:pPr lvl="1"/>
            <a:r>
              <a:rPr lang="en-US" dirty="0"/>
              <a:t>The Jews believed in the resurrection at the end of the world</a:t>
            </a:r>
          </a:p>
          <a:p>
            <a:pPr lvl="2"/>
            <a:r>
              <a:rPr lang="en-US" dirty="0"/>
              <a:t>Is 26:19 </a:t>
            </a:r>
          </a:p>
          <a:p>
            <a:pPr lvl="2"/>
            <a:r>
              <a:rPr lang="en-US" dirty="0"/>
              <a:t>Dan 12:2-3</a:t>
            </a:r>
          </a:p>
          <a:p>
            <a:pPr lvl="2"/>
            <a:r>
              <a:rPr lang="en-US" dirty="0"/>
              <a:t>2 </a:t>
            </a:r>
            <a:r>
              <a:rPr lang="en-US" dirty="0" err="1"/>
              <a:t>Macc</a:t>
            </a:r>
            <a:r>
              <a:rPr lang="en-US" dirty="0"/>
              <a:t> 7, 12:44	</a:t>
            </a:r>
          </a:p>
          <a:p>
            <a:pPr lvl="2"/>
            <a:r>
              <a:rPr lang="en-US" dirty="0" err="1"/>
              <a:t>Wis</a:t>
            </a:r>
            <a:r>
              <a:rPr lang="en-US" dirty="0"/>
              <a:t> 3:1-9 </a:t>
            </a:r>
          </a:p>
          <a:p>
            <a:pPr lvl="1"/>
            <a:endParaRPr lang="en-US" dirty="0"/>
          </a:p>
        </p:txBody>
      </p:sp>
    </p:spTree>
    <p:extLst>
      <p:ext uri="{BB962C8B-B14F-4D97-AF65-F5344CB8AC3E}">
        <p14:creationId xmlns:p14="http://schemas.microsoft.com/office/powerpoint/2010/main" val="56248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D0BE-E94F-42C1-8D2D-5E5B757DE820}"/>
              </a:ext>
            </a:extLst>
          </p:cNvPr>
          <p:cNvSpPr>
            <a:spLocks noGrp="1"/>
          </p:cNvSpPr>
          <p:nvPr>
            <p:ph type="title"/>
          </p:nvPr>
        </p:nvSpPr>
        <p:spPr/>
        <p:txBody>
          <a:bodyPr/>
          <a:lstStyle/>
          <a:p>
            <a:r>
              <a:rPr lang="en-US" dirty="0"/>
              <a:t>Martha and Mary</a:t>
            </a:r>
          </a:p>
        </p:txBody>
      </p:sp>
      <p:sp>
        <p:nvSpPr>
          <p:cNvPr id="3" name="Text Placeholder 2">
            <a:extLst>
              <a:ext uri="{FF2B5EF4-FFF2-40B4-BE49-F238E27FC236}">
                <a16:creationId xmlns:a16="http://schemas.microsoft.com/office/drawing/2014/main" id="{1017184E-D16D-4303-903E-8D12754EAE70}"/>
              </a:ext>
            </a:extLst>
          </p:cNvPr>
          <p:cNvSpPr>
            <a:spLocks noGrp="1"/>
          </p:cNvSpPr>
          <p:nvPr>
            <p:ph type="body" idx="1"/>
          </p:nvPr>
        </p:nvSpPr>
        <p:spPr/>
        <p:txBody>
          <a:bodyPr>
            <a:normAutofit/>
          </a:bodyPr>
          <a:lstStyle/>
          <a:p>
            <a:pPr marL="97155" indent="0">
              <a:buNone/>
            </a:pPr>
            <a:r>
              <a:rPr lang="en-US" dirty="0"/>
              <a:t>Martha and Mary</a:t>
            </a:r>
          </a:p>
          <a:p>
            <a:pPr lvl="1"/>
            <a:r>
              <a:rPr lang="en-US" dirty="0"/>
              <a:t>The church is both contemplative and active</a:t>
            </a:r>
          </a:p>
          <a:p>
            <a:pPr lvl="1"/>
            <a:r>
              <a:rPr lang="en-US" dirty="0"/>
              <a:t>Mary – contemplative; Martha – active ministry, practical</a:t>
            </a:r>
          </a:p>
          <a:p>
            <a:pPr lvl="1"/>
            <a:r>
              <a:rPr lang="en-US" dirty="0"/>
              <a:t>Martha ran out to meet him, Mary lingered behind</a:t>
            </a:r>
          </a:p>
          <a:p>
            <a:pPr lvl="1"/>
            <a:r>
              <a:rPr lang="en-US" dirty="0"/>
              <a:t>Both believed Jesus could heal, but belief was imperfect</a:t>
            </a:r>
          </a:p>
          <a:p>
            <a:r>
              <a:rPr lang="en-US" dirty="0"/>
              <a:t>“I am the resurrection…” present reality, not just a future promise</a:t>
            </a:r>
          </a:p>
          <a:p>
            <a:r>
              <a:rPr lang="en-US" dirty="0"/>
              <a:t>Similar to the man born blind… “Do you believe..”</a:t>
            </a:r>
          </a:p>
          <a:p>
            <a:r>
              <a:rPr lang="en-US" dirty="0"/>
              <a:t>Friendship with Christ</a:t>
            </a:r>
          </a:p>
          <a:p>
            <a:endParaRPr lang="en-US" dirty="0"/>
          </a:p>
          <a:p>
            <a:endParaRPr lang="en-US" dirty="0"/>
          </a:p>
        </p:txBody>
      </p:sp>
    </p:spTree>
    <p:extLst>
      <p:ext uri="{BB962C8B-B14F-4D97-AF65-F5344CB8AC3E}">
        <p14:creationId xmlns:p14="http://schemas.microsoft.com/office/powerpoint/2010/main" val="198591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D0BE-E94F-42C1-8D2D-5E5B757DE820}"/>
              </a:ext>
            </a:extLst>
          </p:cNvPr>
          <p:cNvSpPr>
            <a:spLocks noGrp="1"/>
          </p:cNvSpPr>
          <p:nvPr>
            <p:ph type="title"/>
          </p:nvPr>
        </p:nvSpPr>
        <p:spPr/>
        <p:txBody>
          <a:bodyPr/>
          <a:lstStyle/>
          <a:p>
            <a:r>
              <a:rPr lang="en-US" dirty="0"/>
              <a:t>At the Tomb</a:t>
            </a:r>
          </a:p>
        </p:txBody>
      </p:sp>
      <p:sp>
        <p:nvSpPr>
          <p:cNvPr id="3" name="Text Placeholder 2">
            <a:extLst>
              <a:ext uri="{FF2B5EF4-FFF2-40B4-BE49-F238E27FC236}">
                <a16:creationId xmlns:a16="http://schemas.microsoft.com/office/drawing/2014/main" id="{1017184E-D16D-4303-903E-8D12754EAE70}"/>
              </a:ext>
            </a:extLst>
          </p:cNvPr>
          <p:cNvSpPr>
            <a:spLocks noGrp="1"/>
          </p:cNvSpPr>
          <p:nvPr>
            <p:ph type="body" idx="1"/>
          </p:nvPr>
        </p:nvSpPr>
        <p:spPr>
          <a:xfrm>
            <a:off x="1295401" y="2407138"/>
            <a:ext cx="9601196" cy="3767016"/>
          </a:xfrm>
        </p:spPr>
        <p:txBody>
          <a:bodyPr>
            <a:normAutofit/>
          </a:bodyPr>
          <a:lstStyle/>
          <a:p>
            <a:pPr marL="97155" indent="0">
              <a:buNone/>
            </a:pPr>
            <a:r>
              <a:rPr lang="en-US" dirty="0"/>
              <a:t>Jesus is ‘deeply troubled’</a:t>
            </a:r>
          </a:p>
          <a:p>
            <a:r>
              <a:rPr lang="en-US" dirty="0"/>
              <a:t> He will be twice more</a:t>
            </a:r>
          </a:p>
          <a:p>
            <a:pPr lvl="1"/>
            <a:r>
              <a:rPr lang="en-US" dirty="0"/>
              <a:t>Announcing His Hour has come</a:t>
            </a:r>
          </a:p>
          <a:p>
            <a:pPr lvl="1"/>
            <a:r>
              <a:rPr lang="en-US" dirty="0"/>
              <a:t>Announcing His coming betrayal</a:t>
            </a:r>
          </a:p>
          <a:p>
            <a:pPr lvl="1"/>
            <a:r>
              <a:rPr lang="en-US" dirty="0"/>
              <a:t>Death in the world, His own death, spiritual death of a friend</a:t>
            </a:r>
          </a:p>
          <a:p>
            <a:r>
              <a:rPr lang="en-US" dirty="0"/>
              <a:t>He weeps</a:t>
            </a:r>
          </a:p>
          <a:p>
            <a:pPr lvl="1"/>
            <a:r>
              <a:rPr lang="en-US" dirty="0"/>
              <a:t>The Incarnation immerses Himself into human experience</a:t>
            </a:r>
          </a:p>
          <a:p>
            <a:pPr lvl="1"/>
            <a:r>
              <a:rPr lang="en-US" dirty="0"/>
              <a:t>Shortest sentence in the Bible.</a:t>
            </a:r>
          </a:p>
          <a:p>
            <a:pPr marL="97155" indent="0">
              <a:buNone/>
            </a:pPr>
            <a:endParaRPr lang="en-US" dirty="0"/>
          </a:p>
          <a:p>
            <a:pPr lvl="1"/>
            <a:endParaRPr lang="en-US" dirty="0"/>
          </a:p>
        </p:txBody>
      </p:sp>
    </p:spTree>
    <p:extLst>
      <p:ext uri="{BB962C8B-B14F-4D97-AF65-F5344CB8AC3E}">
        <p14:creationId xmlns:p14="http://schemas.microsoft.com/office/powerpoint/2010/main" val="1471793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D0BE-E94F-42C1-8D2D-5E5B757DE820}"/>
              </a:ext>
            </a:extLst>
          </p:cNvPr>
          <p:cNvSpPr>
            <a:spLocks noGrp="1"/>
          </p:cNvSpPr>
          <p:nvPr>
            <p:ph type="title"/>
          </p:nvPr>
        </p:nvSpPr>
        <p:spPr/>
        <p:txBody>
          <a:bodyPr/>
          <a:lstStyle/>
          <a:p>
            <a:r>
              <a:rPr lang="en-US" dirty="0"/>
              <a:t>At the Tomb</a:t>
            </a:r>
          </a:p>
        </p:txBody>
      </p:sp>
      <p:sp>
        <p:nvSpPr>
          <p:cNvPr id="3" name="Text Placeholder 2">
            <a:extLst>
              <a:ext uri="{FF2B5EF4-FFF2-40B4-BE49-F238E27FC236}">
                <a16:creationId xmlns:a16="http://schemas.microsoft.com/office/drawing/2014/main" id="{1017184E-D16D-4303-903E-8D12754EAE70}"/>
              </a:ext>
            </a:extLst>
          </p:cNvPr>
          <p:cNvSpPr>
            <a:spLocks noGrp="1"/>
          </p:cNvSpPr>
          <p:nvPr>
            <p:ph type="body" idx="1"/>
          </p:nvPr>
        </p:nvSpPr>
        <p:spPr/>
        <p:txBody>
          <a:bodyPr>
            <a:normAutofit/>
          </a:bodyPr>
          <a:lstStyle/>
          <a:p>
            <a:pPr marL="97155" indent="0">
              <a:buNone/>
            </a:pPr>
            <a:r>
              <a:rPr lang="en-US" dirty="0"/>
              <a:t>Lazarus placed in a tomb – foreshadowed Christ’s death/resurrection</a:t>
            </a:r>
          </a:p>
          <a:p>
            <a:pPr lvl="1"/>
            <a:r>
              <a:rPr lang="en-US" dirty="0"/>
              <a:t>Lazarus was buried in a wealthy space – Jesus in poverty/borrowed tomb</a:t>
            </a:r>
          </a:p>
          <a:p>
            <a:pPr marL="97155" indent="0">
              <a:buNone/>
            </a:pPr>
            <a:endParaRPr lang="en-US" dirty="0"/>
          </a:p>
          <a:p>
            <a:pPr marL="97155" indent="0">
              <a:buNone/>
            </a:pPr>
            <a:r>
              <a:rPr lang="en-US" dirty="0"/>
              <a:t>Jesus prayed ‘Abba’</a:t>
            </a:r>
          </a:p>
          <a:p>
            <a:pPr lvl="1"/>
            <a:r>
              <a:rPr lang="en-US" dirty="0"/>
              <a:t>“Father, I thank you for having heard me.” (John 11:41)</a:t>
            </a:r>
          </a:p>
          <a:p>
            <a:pPr lvl="1"/>
            <a:r>
              <a:rPr lang="en-US" dirty="0"/>
              <a:t>Romans 8:15 – adoption through Christ, calling God ‘Abba’</a:t>
            </a:r>
          </a:p>
          <a:p>
            <a:pPr marL="97155" indent="0">
              <a:buNone/>
            </a:pPr>
            <a:endParaRPr lang="en-US" dirty="0"/>
          </a:p>
          <a:p>
            <a:pPr marL="97155" indent="0">
              <a:buNone/>
            </a:pPr>
            <a:r>
              <a:rPr lang="en-US" dirty="0"/>
              <a:t>Calls Lazarus by name – Death did not rob him of his dignity/identity</a:t>
            </a:r>
          </a:p>
          <a:p>
            <a:pPr marL="97155" indent="0">
              <a:buNone/>
            </a:pPr>
            <a:endParaRPr lang="en-US" dirty="0"/>
          </a:p>
          <a:p>
            <a:endParaRPr lang="en-US" dirty="0"/>
          </a:p>
        </p:txBody>
      </p:sp>
    </p:spTree>
    <p:extLst>
      <p:ext uri="{BB962C8B-B14F-4D97-AF65-F5344CB8AC3E}">
        <p14:creationId xmlns:p14="http://schemas.microsoft.com/office/powerpoint/2010/main" val="411207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Arial"/>
              <a:buNone/>
            </a:pPr>
            <a:r>
              <a:rPr lang="en-US" dirty="0"/>
              <a:t>Recap – The Structure</a:t>
            </a:r>
            <a:endParaRPr dirty="0"/>
          </a:p>
        </p:txBody>
      </p:sp>
      <p:sp>
        <p:nvSpPr>
          <p:cNvPr id="212" name="Google Shape;212;p29"/>
          <p:cNvSpPr txBox="1"/>
          <p:nvPr/>
        </p:nvSpPr>
        <p:spPr>
          <a:xfrm>
            <a:off x="1413164" y="2580639"/>
            <a:ext cx="9379527"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Above</a:t>
            </a:r>
            <a:r>
              <a:rPr lang="en-US" sz="1400" b="0" i="0" u="none" strike="noStrike" cap="none" dirty="0">
                <a:solidFill>
                  <a:srgbClr val="000000"/>
                </a:solidFill>
                <a:latin typeface="Arial"/>
                <a:ea typeface="Arial"/>
                <a:cs typeface="Arial"/>
                <a:sym typeface="Arial"/>
              </a:rPr>
              <a:t> – The Father</a:t>
            </a:r>
          </a:p>
          <a:p>
            <a:pPr marL="0" marR="0" lvl="0" indent="0" algn="ctr" rtl="0">
              <a:lnSpc>
                <a:spcPct val="100000"/>
              </a:lnSpc>
              <a:spcBef>
                <a:spcPts val="0"/>
              </a:spcBef>
              <a:spcAft>
                <a:spcPts val="0"/>
              </a:spcAft>
              <a:buNone/>
            </a:pPr>
            <a:r>
              <a:rPr lang="en-US" dirty="0"/>
              <a:t>Preexistence - Closeness</a:t>
            </a:r>
            <a:endParaRPr dirty="0"/>
          </a:p>
        </p:txBody>
      </p:sp>
      <p:sp>
        <p:nvSpPr>
          <p:cNvPr id="213" name="Google Shape;213;p29"/>
          <p:cNvSpPr txBox="1"/>
          <p:nvPr/>
        </p:nvSpPr>
        <p:spPr>
          <a:xfrm>
            <a:off x="1406236" y="3887039"/>
            <a:ext cx="93795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Coming Down</a:t>
            </a:r>
            <a:r>
              <a:rPr lang="en-US" sz="1400" b="0" i="0" u="none" strike="noStrike" cap="none">
                <a:solidFill>
                  <a:srgbClr val="000000"/>
                </a:solidFill>
                <a:latin typeface="Arial"/>
                <a:ea typeface="Arial"/>
                <a:cs typeface="Arial"/>
                <a:sym typeface="Arial"/>
              </a:rPr>
              <a:t> – The Incarnation</a:t>
            </a:r>
            <a:endParaRPr/>
          </a:p>
        </p:txBody>
      </p:sp>
      <p:sp>
        <p:nvSpPr>
          <p:cNvPr id="214" name="Google Shape;214;p29"/>
          <p:cNvSpPr txBox="1"/>
          <p:nvPr/>
        </p:nvSpPr>
        <p:spPr>
          <a:xfrm>
            <a:off x="1406235" y="5261987"/>
            <a:ext cx="9379527"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Below</a:t>
            </a:r>
            <a:r>
              <a:rPr lang="en-US" sz="1400" b="1" i="0" u="none" strike="noStrike" cap="none" dirty="0">
                <a:solidFill>
                  <a:srgbClr val="000000"/>
                </a:solidFill>
                <a:latin typeface="Arial"/>
                <a:ea typeface="Arial"/>
                <a:cs typeface="Arial"/>
                <a:sym typeface="Arial"/>
              </a:rPr>
              <a:t> - </a:t>
            </a:r>
            <a:r>
              <a:rPr lang="en-US" sz="1400" b="0" i="0" u="none" strike="noStrike" cap="none" dirty="0">
                <a:solidFill>
                  <a:srgbClr val="000000"/>
                </a:solidFill>
                <a:latin typeface="Arial"/>
                <a:ea typeface="Arial"/>
                <a:cs typeface="Arial"/>
                <a:sym typeface="Arial"/>
              </a:rPr>
              <a:t> Signs / Impact / Climax</a:t>
            </a:r>
          </a:p>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God in our midst = Transformation</a:t>
            </a:r>
            <a:endParaRPr dirty="0"/>
          </a:p>
        </p:txBody>
      </p:sp>
      <p:sp>
        <p:nvSpPr>
          <p:cNvPr id="215" name="Google Shape;215;p29"/>
          <p:cNvSpPr txBox="1"/>
          <p:nvPr/>
        </p:nvSpPr>
        <p:spPr>
          <a:xfrm>
            <a:off x="1295402" y="3918092"/>
            <a:ext cx="9490360"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Return</a:t>
            </a:r>
            <a:r>
              <a:rPr lang="en-US" sz="1400" b="0" i="0" u="none" strike="noStrike" cap="none" dirty="0">
                <a:solidFill>
                  <a:srgbClr val="000000"/>
                </a:solidFill>
                <a:latin typeface="Arial"/>
                <a:ea typeface="Arial"/>
                <a:cs typeface="Arial"/>
                <a:sym typeface="Arial"/>
              </a:rPr>
              <a:t> – Glory</a:t>
            </a:r>
          </a:p>
          <a:p>
            <a:pPr marL="0" marR="0" lvl="0" indent="0" rtl="0">
              <a:lnSpc>
                <a:spcPct val="100000"/>
              </a:lnSpc>
              <a:spcBef>
                <a:spcPts val="0"/>
              </a:spcBef>
              <a:spcAft>
                <a:spcPts val="0"/>
              </a:spcAft>
              <a:buNone/>
            </a:pPr>
            <a:r>
              <a:rPr lang="en-US" sz="1400" b="0" i="0" u="none" strike="noStrike" cap="none" dirty="0">
                <a:solidFill>
                  <a:schemeClr val="tx1"/>
                </a:solidFill>
                <a:sym typeface="Arial"/>
              </a:rPr>
              <a:t>God’s pursuit of His creation – Lost to Darkness</a:t>
            </a:r>
          </a:p>
          <a:p>
            <a:pPr marL="0" marR="0" lvl="0" indent="0" rtl="0">
              <a:lnSpc>
                <a:spcPct val="100000"/>
              </a:lnSpc>
              <a:spcBef>
                <a:spcPts val="0"/>
              </a:spcBef>
              <a:spcAft>
                <a:spcPts val="0"/>
              </a:spcAft>
              <a:buNone/>
            </a:pPr>
            <a:r>
              <a:rPr lang="en-US" dirty="0">
                <a:solidFill>
                  <a:schemeClr val="tx1"/>
                </a:solidFill>
              </a:rPr>
              <a:t>Total solidarity – Total Self-Giving – Total Revelation</a:t>
            </a:r>
            <a:endParaRPr dirty="0">
              <a:solidFill>
                <a:schemeClr val="tx1"/>
              </a:solidFill>
            </a:endParaRPr>
          </a:p>
        </p:txBody>
      </p:sp>
      <p:sp>
        <p:nvSpPr>
          <p:cNvPr id="216" name="Google Shape;216;p29"/>
          <p:cNvSpPr/>
          <p:nvPr/>
        </p:nvSpPr>
        <p:spPr>
          <a:xfrm>
            <a:off x="3356266" y="2769235"/>
            <a:ext cx="1080654" cy="3263584"/>
          </a:xfrm>
          <a:prstGeom prst="curvedRightArrow">
            <a:avLst>
              <a:gd name="adj1" fmla="val 25000"/>
              <a:gd name="adj2" fmla="val 50000"/>
              <a:gd name="adj3" fmla="val 25000"/>
            </a:avLst>
          </a:prstGeom>
          <a:solidFill>
            <a:schemeClr val="accent1"/>
          </a:solidFill>
          <a:ln w="25400" cap="flat" cmpd="sng">
            <a:solidFill>
              <a:srgbClr val="8144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7" name="Google Shape;217;p29"/>
          <p:cNvSpPr/>
          <p:nvPr/>
        </p:nvSpPr>
        <p:spPr>
          <a:xfrm rot="10800000">
            <a:off x="7560197" y="2694420"/>
            <a:ext cx="1080654" cy="3263584"/>
          </a:xfrm>
          <a:prstGeom prst="curvedRightArrow">
            <a:avLst>
              <a:gd name="adj1" fmla="val 25000"/>
              <a:gd name="adj2" fmla="val 50000"/>
              <a:gd name="adj3" fmla="val 25000"/>
            </a:avLst>
          </a:prstGeom>
          <a:solidFill>
            <a:schemeClr val="accent1"/>
          </a:solidFill>
          <a:ln w="25400" cap="flat" cmpd="sng">
            <a:solidFill>
              <a:srgbClr val="8144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C13F69B9-149B-4D64-974B-1A5185553718}"/>
              </a:ext>
            </a:extLst>
          </p:cNvPr>
          <p:cNvSpPr txBox="1"/>
          <p:nvPr/>
        </p:nvSpPr>
        <p:spPr>
          <a:xfrm>
            <a:off x="8640851" y="4225142"/>
            <a:ext cx="2657070" cy="738664"/>
          </a:xfrm>
          <a:prstGeom prst="rect">
            <a:avLst/>
          </a:prstGeom>
          <a:noFill/>
        </p:spPr>
        <p:txBody>
          <a:bodyPr wrap="square" rtlCol="0">
            <a:spAutoFit/>
          </a:bodyPr>
          <a:lstStyle/>
          <a:p>
            <a:pPr algn="r"/>
            <a:r>
              <a:rPr lang="en-US" dirty="0"/>
              <a:t>Passion/Death/Resurrection</a:t>
            </a:r>
          </a:p>
          <a:p>
            <a:pPr algn="ctr"/>
            <a:r>
              <a:rPr lang="en-US" dirty="0"/>
              <a:t>Jesus draws all people to Himself – Salvific Faith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D0BE-E94F-42C1-8D2D-5E5B757DE820}"/>
              </a:ext>
            </a:extLst>
          </p:cNvPr>
          <p:cNvSpPr>
            <a:spLocks noGrp="1"/>
          </p:cNvSpPr>
          <p:nvPr>
            <p:ph type="title"/>
          </p:nvPr>
        </p:nvSpPr>
        <p:spPr/>
        <p:txBody>
          <a:bodyPr/>
          <a:lstStyle/>
          <a:p>
            <a:r>
              <a:rPr lang="en-US" dirty="0"/>
              <a:t>At the Tomb</a:t>
            </a:r>
          </a:p>
        </p:txBody>
      </p:sp>
      <p:sp>
        <p:nvSpPr>
          <p:cNvPr id="3" name="Text Placeholder 2">
            <a:extLst>
              <a:ext uri="{FF2B5EF4-FFF2-40B4-BE49-F238E27FC236}">
                <a16:creationId xmlns:a16="http://schemas.microsoft.com/office/drawing/2014/main" id="{1017184E-D16D-4303-903E-8D12754EAE70}"/>
              </a:ext>
            </a:extLst>
          </p:cNvPr>
          <p:cNvSpPr>
            <a:spLocks noGrp="1"/>
          </p:cNvSpPr>
          <p:nvPr>
            <p:ph type="body" idx="1"/>
          </p:nvPr>
        </p:nvSpPr>
        <p:spPr>
          <a:xfrm>
            <a:off x="1295401" y="2556931"/>
            <a:ext cx="9601196" cy="3632853"/>
          </a:xfrm>
        </p:spPr>
        <p:txBody>
          <a:bodyPr>
            <a:normAutofit/>
          </a:bodyPr>
          <a:lstStyle/>
          <a:p>
            <a:pPr marL="97155" indent="0">
              <a:buNone/>
            </a:pPr>
            <a:r>
              <a:rPr lang="en-US" dirty="0"/>
              <a:t>Jesus shows that He has power over life and death</a:t>
            </a:r>
          </a:p>
          <a:p>
            <a:r>
              <a:rPr lang="en-US" dirty="0"/>
              <a:t>OT – Elijah and Elisha raised the dead</a:t>
            </a:r>
          </a:p>
          <a:p>
            <a:pPr lvl="1"/>
            <a:r>
              <a:rPr lang="en-US" dirty="0"/>
              <a:t>1 King 17 and 2 Kings 4:32</a:t>
            </a:r>
          </a:p>
          <a:p>
            <a:pPr lvl="1"/>
            <a:endParaRPr lang="en-US" dirty="0"/>
          </a:p>
          <a:p>
            <a:pPr marL="97155" indent="0">
              <a:buNone/>
            </a:pPr>
            <a:r>
              <a:rPr lang="en-US" dirty="0"/>
              <a:t>Lazarus was the 3</a:t>
            </a:r>
            <a:r>
              <a:rPr lang="en-US" baseline="30000" dirty="0"/>
              <a:t>rd</a:t>
            </a:r>
            <a:r>
              <a:rPr lang="en-US" dirty="0"/>
              <a:t> resurrection in the Gospels</a:t>
            </a:r>
          </a:p>
          <a:p>
            <a:pPr lvl="1"/>
            <a:r>
              <a:rPr lang="en-US" dirty="0"/>
              <a:t>Jairus’ daughter (Mk 5)</a:t>
            </a:r>
          </a:p>
          <a:p>
            <a:pPr lvl="1"/>
            <a:r>
              <a:rPr lang="en-US" dirty="0"/>
              <a:t>Widow (Lk 7)</a:t>
            </a:r>
          </a:p>
          <a:p>
            <a:pPr lvl="1"/>
            <a:r>
              <a:rPr lang="en-US" dirty="0"/>
              <a:t>They were only dead a day or so, Lazarus was in the tomb 4 days</a:t>
            </a:r>
          </a:p>
          <a:p>
            <a:pPr lvl="1"/>
            <a:endParaRPr lang="en-US" dirty="0"/>
          </a:p>
          <a:p>
            <a:endParaRPr lang="en-US" dirty="0"/>
          </a:p>
        </p:txBody>
      </p:sp>
    </p:spTree>
    <p:extLst>
      <p:ext uri="{BB962C8B-B14F-4D97-AF65-F5344CB8AC3E}">
        <p14:creationId xmlns:p14="http://schemas.microsoft.com/office/powerpoint/2010/main" val="58269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207A-AF1C-4B80-AAF8-F0DDB425A0DE}"/>
              </a:ext>
            </a:extLst>
          </p:cNvPr>
          <p:cNvSpPr>
            <a:spLocks noGrp="1"/>
          </p:cNvSpPr>
          <p:nvPr>
            <p:ph type="title"/>
          </p:nvPr>
        </p:nvSpPr>
        <p:spPr/>
        <p:txBody>
          <a:bodyPr/>
          <a:lstStyle/>
          <a:p>
            <a:r>
              <a:rPr lang="en-US" dirty="0"/>
              <a:t>Raising Lazarus</a:t>
            </a:r>
          </a:p>
        </p:txBody>
      </p:sp>
      <p:sp>
        <p:nvSpPr>
          <p:cNvPr id="3" name="Text Placeholder 2">
            <a:extLst>
              <a:ext uri="{FF2B5EF4-FFF2-40B4-BE49-F238E27FC236}">
                <a16:creationId xmlns:a16="http://schemas.microsoft.com/office/drawing/2014/main" id="{D5DEBA27-A1C2-46A8-ABE8-223A20023010}"/>
              </a:ext>
            </a:extLst>
          </p:cNvPr>
          <p:cNvSpPr>
            <a:spLocks noGrp="1"/>
          </p:cNvSpPr>
          <p:nvPr>
            <p:ph type="body" idx="1"/>
          </p:nvPr>
        </p:nvSpPr>
        <p:spPr>
          <a:xfrm>
            <a:off x="1295401" y="2556932"/>
            <a:ext cx="9601196" cy="3593776"/>
          </a:xfrm>
        </p:spPr>
        <p:txBody>
          <a:bodyPr>
            <a:normAutofit/>
          </a:bodyPr>
          <a:lstStyle/>
          <a:p>
            <a:pPr marL="97155" indent="0">
              <a:buNone/>
            </a:pPr>
            <a:r>
              <a:rPr lang="en-US" dirty="0"/>
              <a:t>Physical life – points to eternal life</a:t>
            </a:r>
          </a:p>
          <a:p>
            <a:pPr lvl="1"/>
            <a:r>
              <a:rPr lang="en-US" dirty="0"/>
              <a:t>1</a:t>
            </a:r>
            <a:r>
              <a:rPr lang="en-US" baseline="30000" dirty="0"/>
              <a:t>st</a:t>
            </a:r>
            <a:r>
              <a:rPr lang="en-US" dirty="0"/>
              <a:t> death – dying w/ Christ (baptism) </a:t>
            </a:r>
          </a:p>
          <a:p>
            <a:pPr lvl="1"/>
            <a:r>
              <a:rPr lang="en-US" dirty="0"/>
              <a:t>2</a:t>
            </a:r>
            <a:r>
              <a:rPr lang="en-US" baseline="30000" dirty="0"/>
              <a:t>nd</a:t>
            </a:r>
            <a:r>
              <a:rPr lang="en-US" dirty="0"/>
              <a:t> death – physical dying (resurrection)</a:t>
            </a:r>
          </a:p>
          <a:p>
            <a:pPr lvl="1"/>
            <a:r>
              <a:rPr lang="en-US" dirty="0"/>
              <a:t>People who die w/ Christ will not die spiritually (‘only sleeping’)</a:t>
            </a:r>
          </a:p>
          <a:p>
            <a:pPr lvl="1"/>
            <a:r>
              <a:rPr lang="en-US" dirty="0"/>
              <a:t>Baptism, Eucharist – union with Christ = eternal life</a:t>
            </a:r>
          </a:p>
          <a:p>
            <a:pPr lvl="1"/>
            <a:endParaRPr lang="en-US" dirty="0"/>
          </a:p>
          <a:p>
            <a:pPr marL="97155" indent="0">
              <a:buNone/>
            </a:pPr>
            <a:r>
              <a:rPr lang="en-US" dirty="0"/>
              <a:t>“Unbind him, and let him go.”</a:t>
            </a:r>
          </a:p>
          <a:p>
            <a:r>
              <a:rPr lang="en-US" dirty="0"/>
              <a:t>Confession – you are unbound and raised to new life</a:t>
            </a:r>
          </a:p>
          <a:p>
            <a:pPr marL="554356" lvl="1" indent="0">
              <a:buNone/>
            </a:pPr>
            <a:endParaRPr lang="en-US" dirty="0"/>
          </a:p>
          <a:p>
            <a:pPr lvl="1"/>
            <a:endParaRPr lang="en-US" dirty="0"/>
          </a:p>
        </p:txBody>
      </p:sp>
    </p:spTree>
    <p:extLst>
      <p:ext uri="{BB962C8B-B14F-4D97-AF65-F5344CB8AC3E}">
        <p14:creationId xmlns:p14="http://schemas.microsoft.com/office/powerpoint/2010/main" val="385262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A6E1-A874-4E38-8083-9C9FD17D9708}"/>
              </a:ext>
            </a:extLst>
          </p:cNvPr>
          <p:cNvSpPr>
            <a:spLocks noGrp="1"/>
          </p:cNvSpPr>
          <p:nvPr>
            <p:ph type="title"/>
          </p:nvPr>
        </p:nvSpPr>
        <p:spPr/>
        <p:txBody>
          <a:bodyPr/>
          <a:lstStyle/>
          <a:p>
            <a:r>
              <a:rPr lang="en-US" dirty="0"/>
              <a:t>Lazarus</a:t>
            </a:r>
          </a:p>
        </p:txBody>
      </p:sp>
      <p:sp>
        <p:nvSpPr>
          <p:cNvPr id="3" name="Text Placeholder 2">
            <a:extLst>
              <a:ext uri="{FF2B5EF4-FFF2-40B4-BE49-F238E27FC236}">
                <a16:creationId xmlns:a16="http://schemas.microsoft.com/office/drawing/2014/main" id="{D4C2939D-E226-4ED1-92F3-EBF7A50F9212}"/>
              </a:ext>
            </a:extLst>
          </p:cNvPr>
          <p:cNvSpPr>
            <a:spLocks noGrp="1"/>
          </p:cNvSpPr>
          <p:nvPr>
            <p:ph type="body" idx="1"/>
          </p:nvPr>
        </p:nvSpPr>
        <p:spPr/>
        <p:txBody>
          <a:bodyPr/>
          <a:lstStyle/>
          <a:p>
            <a:r>
              <a:rPr lang="en-US" dirty="0"/>
              <a:t>Death is common to all people</a:t>
            </a:r>
          </a:p>
          <a:p>
            <a:r>
              <a:rPr lang="en-US" dirty="0"/>
              <a:t>Without resurrection</a:t>
            </a:r>
          </a:p>
          <a:p>
            <a:pPr lvl="1"/>
            <a:r>
              <a:rPr lang="en-US" dirty="0"/>
              <a:t>then life has no meaning</a:t>
            </a:r>
          </a:p>
          <a:p>
            <a:pPr lvl="1"/>
            <a:r>
              <a:rPr lang="en-US" dirty="0"/>
              <a:t>no consequence to our action</a:t>
            </a:r>
          </a:p>
          <a:p>
            <a:pPr lvl="1"/>
            <a:r>
              <a:rPr lang="en-US" dirty="0"/>
              <a:t>nothing lasts</a:t>
            </a:r>
          </a:p>
          <a:p>
            <a:r>
              <a:rPr lang="en-US" dirty="0"/>
              <a:t>Jesus came to impact every human life</a:t>
            </a:r>
          </a:p>
          <a:p>
            <a:pPr lvl="1"/>
            <a:r>
              <a:rPr lang="en-US" dirty="0"/>
              <a:t>He gives the life that never ends (</a:t>
            </a:r>
            <a:r>
              <a:rPr lang="en-US" dirty="0" err="1"/>
              <a:t>zoe</a:t>
            </a:r>
            <a:r>
              <a:rPr lang="en-US" dirty="0"/>
              <a:t>)</a:t>
            </a:r>
          </a:p>
          <a:p>
            <a:pPr lvl="1"/>
            <a:r>
              <a:rPr lang="en-US" dirty="0"/>
              <a:t>We understand life because of Jesus</a:t>
            </a:r>
          </a:p>
        </p:txBody>
      </p:sp>
    </p:spTree>
    <p:extLst>
      <p:ext uri="{BB962C8B-B14F-4D97-AF65-F5344CB8AC3E}">
        <p14:creationId xmlns:p14="http://schemas.microsoft.com/office/powerpoint/2010/main" val="310207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FAAA-E951-4CC3-9B43-D8AD1E7644CC}"/>
              </a:ext>
            </a:extLst>
          </p:cNvPr>
          <p:cNvSpPr>
            <a:spLocks noGrp="1"/>
          </p:cNvSpPr>
          <p:nvPr>
            <p:ph type="title"/>
          </p:nvPr>
        </p:nvSpPr>
        <p:spPr/>
        <p:txBody>
          <a:bodyPr/>
          <a:lstStyle/>
          <a:p>
            <a:r>
              <a:rPr lang="en-US" dirty="0"/>
              <a:t>Turning Point</a:t>
            </a:r>
          </a:p>
        </p:txBody>
      </p:sp>
      <p:sp>
        <p:nvSpPr>
          <p:cNvPr id="3" name="Text Placeholder 2">
            <a:extLst>
              <a:ext uri="{FF2B5EF4-FFF2-40B4-BE49-F238E27FC236}">
                <a16:creationId xmlns:a16="http://schemas.microsoft.com/office/drawing/2014/main" id="{F70039F0-2BE1-4706-86A1-00F6D2F00975}"/>
              </a:ext>
            </a:extLst>
          </p:cNvPr>
          <p:cNvSpPr>
            <a:spLocks noGrp="1"/>
          </p:cNvSpPr>
          <p:nvPr>
            <p:ph type="body" idx="1"/>
          </p:nvPr>
        </p:nvSpPr>
        <p:spPr/>
        <p:txBody>
          <a:bodyPr>
            <a:normAutofit fontScale="92500" lnSpcReduction="10000"/>
          </a:bodyPr>
          <a:lstStyle/>
          <a:p>
            <a:r>
              <a:rPr lang="en-US" dirty="0"/>
              <a:t>Authorities started to worry about Jesus’ following</a:t>
            </a:r>
          </a:p>
          <a:p>
            <a:r>
              <a:rPr lang="en-US" dirty="0"/>
              <a:t>“The Hour” is approaching</a:t>
            </a:r>
          </a:p>
          <a:p>
            <a:r>
              <a:rPr lang="en-US" dirty="0"/>
              <a:t>Gives life to Lazarus (us) before giving His own </a:t>
            </a:r>
            <a:r>
              <a:rPr lang="en-US" i="1" dirty="0"/>
              <a:t>for</a:t>
            </a:r>
            <a:r>
              <a:rPr lang="en-US" dirty="0"/>
              <a:t> us</a:t>
            </a:r>
          </a:p>
          <a:p>
            <a:r>
              <a:rPr lang="en-US" dirty="0"/>
              <a:t>Crowds diminishing</a:t>
            </a:r>
          </a:p>
          <a:p>
            <a:r>
              <a:rPr lang="en-US" dirty="0"/>
              <a:t>John 11:16 – “</a:t>
            </a:r>
            <a:r>
              <a:rPr lang="en-US" i="1" dirty="0"/>
              <a:t>Thomas, who was called the Twin, said to his fellow disciples, “Let us also go, that we may die with him.”</a:t>
            </a:r>
          </a:p>
          <a:p>
            <a:r>
              <a:rPr lang="en-US" dirty="0"/>
              <a:t>Some Jews believed, some saw a threat</a:t>
            </a:r>
          </a:p>
          <a:p>
            <a:pPr lvl="1"/>
            <a:r>
              <a:rPr lang="en-US" dirty="0"/>
              <a:t>“Better for one to die …”</a:t>
            </a:r>
          </a:p>
          <a:p>
            <a:pPr lvl="1"/>
            <a:r>
              <a:rPr lang="en-US" dirty="0"/>
              <a:t>Began plotting to kill Him – he left to go to Ephraim</a:t>
            </a:r>
          </a:p>
        </p:txBody>
      </p:sp>
    </p:spTree>
    <p:extLst>
      <p:ext uri="{BB962C8B-B14F-4D97-AF65-F5344CB8AC3E}">
        <p14:creationId xmlns:p14="http://schemas.microsoft.com/office/powerpoint/2010/main" val="3471360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C853-763B-47C2-88C8-1EC5E0692561}"/>
              </a:ext>
            </a:extLst>
          </p:cNvPr>
          <p:cNvSpPr>
            <a:spLocks noGrp="1"/>
          </p:cNvSpPr>
          <p:nvPr>
            <p:ph type="title"/>
          </p:nvPr>
        </p:nvSpPr>
        <p:spPr/>
        <p:txBody>
          <a:bodyPr>
            <a:normAutofit fontScale="90000"/>
          </a:bodyPr>
          <a:lstStyle/>
          <a:p>
            <a:r>
              <a:rPr lang="en-US" dirty="0"/>
              <a:t>The Plotting Begins</a:t>
            </a:r>
            <a:br>
              <a:rPr lang="en-US" dirty="0"/>
            </a:br>
            <a:r>
              <a:rPr lang="en-US" dirty="0"/>
              <a:t>(the Preface)</a:t>
            </a:r>
          </a:p>
        </p:txBody>
      </p:sp>
      <p:sp>
        <p:nvSpPr>
          <p:cNvPr id="3" name="Text Placeholder 2">
            <a:extLst>
              <a:ext uri="{FF2B5EF4-FFF2-40B4-BE49-F238E27FC236}">
                <a16:creationId xmlns:a16="http://schemas.microsoft.com/office/drawing/2014/main" id="{57DB3CFD-398B-4E1E-86BA-8C0A2F91FF90}"/>
              </a:ext>
            </a:extLst>
          </p:cNvPr>
          <p:cNvSpPr>
            <a:spLocks noGrp="1"/>
          </p:cNvSpPr>
          <p:nvPr>
            <p:ph type="body" idx="1"/>
          </p:nvPr>
        </p:nvSpPr>
        <p:spPr/>
        <p:txBody>
          <a:bodyPr/>
          <a:lstStyle/>
          <a:p>
            <a:r>
              <a:rPr lang="en-US" dirty="0"/>
              <a:t>Jesus evades them until Passover</a:t>
            </a:r>
          </a:p>
          <a:p>
            <a:r>
              <a:rPr lang="en-US" dirty="0"/>
              <a:t>Mary anoints him at Bethany</a:t>
            </a:r>
          </a:p>
          <a:p>
            <a:pPr lvl="1"/>
            <a:r>
              <a:rPr lang="en-US" dirty="0"/>
              <a:t>Points to His burial</a:t>
            </a:r>
          </a:p>
          <a:p>
            <a:r>
              <a:rPr lang="en-US" dirty="0"/>
              <a:t>Jews plot to kill Lazarus</a:t>
            </a:r>
          </a:p>
          <a:p>
            <a:r>
              <a:rPr lang="en-US" dirty="0"/>
              <a:t>Entrance into Jerusalem</a:t>
            </a:r>
          </a:p>
          <a:p>
            <a:endParaRPr lang="en-US" dirty="0"/>
          </a:p>
        </p:txBody>
      </p:sp>
    </p:spTree>
    <p:extLst>
      <p:ext uri="{BB962C8B-B14F-4D97-AF65-F5344CB8AC3E}">
        <p14:creationId xmlns:p14="http://schemas.microsoft.com/office/powerpoint/2010/main" val="152984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117C-9560-4BA1-B238-D458BC1B0483}"/>
              </a:ext>
            </a:extLst>
          </p:cNvPr>
          <p:cNvSpPr>
            <a:spLocks noGrp="1"/>
          </p:cNvSpPr>
          <p:nvPr>
            <p:ph type="title"/>
          </p:nvPr>
        </p:nvSpPr>
        <p:spPr/>
        <p:txBody>
          <a:bodyPr/>
          <a:lstStyle/>
          <a:p>
            <a:r>
              <a:rPr lang="en-US" dirty="0"/>
              <a:t>Small Group Questions</a:t>
            </a:r>
          </a:p>
        </p:txBody>
      </p:sp>
      <p:sp>
        <p:nvSpPr>
          <p:cNvPr id="3" name="Text Placeholder 2">
            <a:extLst>
              <a:ext uri="{FF2B5EF4-FFF2-40B4-BE49-F238E27FC236}">
                <a16:creationId xmlns:a16="http://schemas.microsoft.com/office/drawing/2014/main" id="{91B46C62-EBE7-42DF-96B0-63B5137E1D30}"/>
              </a:ext>
            </a:extLst>
          </p:cNvPr>
          <p:cNvSpPr>
            <a:spLocks noGrp="1"/>
          </p:cNvSpPr>
          <p:nvPr>
            <p:ph type="body" idx="1"/>
          </p:nvPr>
        </p:nvSpPr>
        <p:spPr>
          <a:xfrm>
            <a:off x="1295401" y="2449689"/>
            <a:ext cx="9601196" cy="3770489"/>
          </a:xfrm>
        </p:spPr>
        <p:txBody>
          <a:bodyPr>
            <a:normAutofit fontScale="85000" lnSpcReduction="10000"/>
          </a:bodyPr>
          <a:lstStyle/>
          <a:p>
            <a:pPr fontAlgn="base">
              <a:spcBef>
                <a:spcPts val="600"/>
              </a:spcBef>
              <a:spcAft>
                <a:spcPts val="600"/>
              </a:spcAft>
            </a:pPr>
            <a:r>
              <a:rPr lang="en-US" dirty="0"/>
              <a:t>What do you come to know from this story about Jesus' relationship with Martha, Mary, and Lazarus?</a:t>
            </a:r>
          </a:p>
          <a:p>
            <a:pPr fontAlgn="base">
              <a:spcBef>
                <a:spcPts val="600"/>
              </a:spcBef>
              <a:spcAft>
                <a:spcPts val="600"/>
              </a:spcAft>
            </a:pPr>
            <a:r>
              <a:rPr lang="en-US" dirty="0"/>
              <a:t>Jesus loves Lazarus, but he waits two days longer after he hears of his illness before heading to Judea. How do you reconcile his actions with how he feels about his friend?</a:t>
            </a:r>
          </a:p>
          <a:p>
            <a:pPr fontAlgn="base">
              <a:spcBef>
                <a:spcPts val="600"/>
              </a:spcBef>
              <a:spcAft>
                <a:spcPts val="600"/>
              </a:spcAft>
            </a:pPr>
            <a:r>
              <a:rPr lang="en-US" dirty="0"/>
              <a:t>Jesus wept?  What does this tell you about Jesus?</a:t>
            </a:r>
          </a:p>
          <a:p>
            <a:pPr fontAlgn="base">
              <a:spcBef>
                <a:spcPts val="600"/>
              </a:spcBef>
              <a:spcAft>
                <a:spcPts val="600"/>
              </a:spcAft>
            </a:pPr>
            <a:r>
              <a:rPr lang="en-US" dirty="0"/>
              <a:t>The people who saw the sign responded in two totally different ways. What does this tell us about the value of signs alone for bringing us to faith in Jesus?</a:t>
            </a:r>
          </a:p>
          <a:p>
            <a:pPr fontAlgn="base">
              <a:spcBef>
                <a:spcPts val="600"/>
              </a:spcBef>
              <a:spcAft>
                <a:spcPts val="600"/>
              </a:spcAft>
            </a:pPr>
            <a:r>
              <a:rPr lang="en-US" dirty="0"/>
              <a:t>How will this help you to pray for and support friends who are going through a difficult time?</a:t>
            </a:r>
          </a:p>
          <a:p>
            <a:endParaRPr lang="en-US" dirty="0"/>
          </a:p>
        </p:txBody>
      </p:sp>
    </p:spTree>
    <p:extLst>
      <p:ext uri="{BB962C8B-B14F-4D97-AF65-F5344CB8AC3E}">
        <p14:creationId xmlns:p14="http://schemas.microsoft.com/office/powerpoint/2010/main" val="138931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Arial"/>
              <a:buNone/>
            </a:pPr>
            <a:r>
              <a:rPr lang="en-US" dirty="0"/>
              <a:t>Recap – Key Points</a:t>
            </a:r>
            <a:endParaRPr dirty="0"/>
          </a:p>
        </p:txBody>
      </p:sp>
      <p:sp>
        <p:nvSpPr>
          <p:cNvPr id="212" name="Google Shape;212;p29"/>
          <p:cNvSpPr txBox="1"/>
          <p:nvPr/>
        </p:nvSpPr>
        <p:spPr>
          <a:xfrm>
            <a:off x="1406236" y="2546772"/>
            <a:ext cx="9379527" cy="1938952"/>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Font typeface="Arial" panose="020B0604020202020204" pitchFamily="34" charset="0"/>
              <a:buChar char="•"/>
            </a:pPr>
            <a:r>
              <a:rPr lang="en-US" sz="2400" dirty="0"/>
              <a:t>Jesus has shown power over nature</a:t>
            </a:r>
          </a:p>
          <a:p>
            <a:pPr marL="342900" marR="0" lvl="0" indent="-342900" rtl="0">
              <a:lnSpc>
                <a:spcPct val="100000"/>
              </a:lnSpc>
              <a:spcBef>
                <a:spcPts val="0"/>
              </a:spcBef>
              <a:spcAft>
                <a:spcPts val="0"/>
              </a:spcAft>
              <a:buFont typeface="Arial" panose="020B0604020202020204" pitchFamily="34" charset="0"/>
              <a:buChar char="•"/>
            </a:pPr>
            <a:r>
              <a:rPr lang="en-US" sz="2400" dirty="0"/>
              <a:t>His first ‘I am…’ statements</a:t>
            </a:r>
          </a:p>
          <a:p>
            <a:pPr marL="342900" marR="0" lvl="0" indent="-342900" rtl="0">
              <a:lnSpc>
                <a:spcPct val="100000"/>
              </a:lnSpc>
              <a:spcBef>
                <a:spcPts val="0"/>
              </a:spcBef>
              <a:spcAft>
                <a:spcPts val="0"/>
              </a:spcAft>
              <a:buFont typeface="Arial" panose="020B0604020202020204" pitchFamily="34" charset="0"/>
              <a:buChar char="•"/>
            </a:pPr>
            <a:r>
              <a:rPr lang="en-US" sz="2400" dirty="0"/>
              <a:t>The north (Galilee) is more receptive than the south (Jerusalem)</a:t>
            </a:r>
          </a:p>
          <a:p>
            <a:pPr marL="342900" marR="0" lvl="0" indent="-342900" rtl="0">
              <a:lnSpc>
                <a:spcPct val="100000"/>
              </a:lnSpc>
              <a:spcBef>
                <a:spcPts val="0"/>
              </a:spcBef>
              <a:spcAft>
                <a:spcPts val="0"/>
              </a:spcAft>
              <a:buFont typeface="Arial" panose="020B0604020202020204" pitchFamily="34" charset="0"/>
              <a:buChar char="•"/>
            </a:pPr>
            <a:r>
              <a:rPr lang="en-US" sz="2400" dirty="0"/>
              <a:t>He is hailed as the Messiah, but not the right kind</a:t>
            </a:r>
          </a:p>
          <a:p>
            <a:pPr marL="342900" marR="0" lvl="0" indent="-342900" rtl="0">
              <a:lnSpc>
                <a:spcPct val="100000"/>
              </a:lnSpc>
              <a:spcBef>
                <a:spcPts val="0"/>
              </a:spcBef>
              <a:spcAft>
                <a:spcPts val="0"/>
              </a:spcAft>
              <a:buFont typeface="Arial" panose="020B0604020202020204" pitchFamily="34" charset="0"/>
              <a:buChar char="•"/>
            </a:pPr>
            <a:r>
              <a:rPr lang="en-US" sz="2400" dirty="0"/>
              <a:t>Some are beginning to turn away, there is division</a:t>
            </a:r>
          </a:p>
        </p:txBody>
      </p:sp>
    </p:spTree>
    <p:extLst>
      <p:ext uri="{BB962C8B-B14F-4D97-AF65-F5344CB8AC3E}">
        <p14:creationId xmlns:p14="http://schemas.microsoft.com/office/powerpoint/2010/main" val="258997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Arial"/>
              <a:buNone/>
            </a:pPr>
            <a:r>
              <a:rPr lang="en-US"/>
              <a:t>Signs</a:t>
            </a:r>
            <a:endParaRPr/>
          </a:p>
        </p:txBody>
      </p:sp>
      <p:sp>
        <p:nvSpPr>
          <p:cNvPr id="188" name="Google Shape;188;p2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ct val="115000"/>
              <a:buFont typeface="Wingdings" panose="05000000000000000000" pitchFamily="2" charset="2"/>
              <a:buChar char="ü"/>
            </a:pPr>
            <a:r>
              <a:rPr lang="en-US" dirty="0"/>
              <a:t>Wedding at Cana - Water into Wine – Beginning of everything</a:t>
            </a:r>
            <a:endParaRPr dirty="0"/>
          </a:p>
          <a:p>
            <a:pPr marL="342900" lvl="0" indent="-342900" algn="l" rtl="0">
              <a:lnSpc>
                <a:spcPct val="100000"/>
              </a:lnSpc>
              <a:spcBef>
                <a:spcPts val="936"/>
              </a:spcBef>
              <a:spcAft>
                <a:spcPts val="0"/>
              </a:spcAft>
              <a:buSzPct val="115000"/>
              <a:buFont typeface="Wingdings" panose="05000000000000000000" pitchFamily="2" charset="2"/>
              <a:buChar char="ü"/>
            </a:pPr>
            <a:r>
              <a:rPr lang="en-US" dirty="0"/>
              <a:t>Healing of the official’s son </a:t>
            </a:r>
          </a:p>
          <a:p>
            <a:pPr marL="342900" lvl="0" indent="-342900" algn="l" rtl="0">
              <a:lnSpc>
                <a:spcPct val="100000"/>
              </a:lnSpc>
              <a:spcBef>
                <a:spcPts val="936"/>
              </a:spcBef>
              <a:spcAft>
                <a:spcPts val="0"/>
              </a:spcAft>
              <a:buSzPct val="115000"/>
              <a:buFont typeface="Wingdings" panose="05000000000000000000" pitchFamily="2" charset="2"/>
              <a:buChar char="ü"/>
            </a:pPr>
            <a:r>
              <a:rPr lang="en-US" dirty="0"/>
              <a:t>Healing of the man lame 38 years – </a:t>
            </a:r>
            <a:r>
              <a:rPr lang="en-US" i="1" dirty="0"/>
              <a:t>on the Sabbath</a:t>
            </a:r>
            <a:endParaRPr i="1" dirty="0"/>
          </a:p>
          <a:p>
            <a:pPr marL="342900" lvl="0" indent="-342900" algn="l" rtl="0">
              <a:lnSpc>
                <a:spcPct val="100000"/>
              </a:lnSpc>
              <a:spcBef>
                <a:spcPts val="936"/>
              </a:spcBef>
              <a:spcAft>
                <a:spcPts val="0"/>
              </a:spcAft>
              <a:buSzPct val="115000"/>
              <a:buFont typeface="Wingdings" panose="05000000000000000000" pitchFamily="2" charset="2"/>
              <a:buChar char="ü"/>
            </a:pPr>
            <a:r>
              <a:rPr lang="en-US" dirty="0"/>
              <a:t>Feeding of the 5000 ‘multitude’</a:t>
            </a:r>
            <a:endParaRPr dirty="0"/>
          </a:p>
          <a:p>
            <a:pPr marL="342900" lvl="0" indent="-342900" algn="l" rtl="0">
              <a:lnSpc>
                <a:spcPct val="100000"/>
              </a:lnSpc>
              <a:spcBef>
                <a:spcPts val="936"/>
              </a:spcBef>
              <a:spcAft>
                <a:spcPts val="0"/>
              </a:spcAft>
              <a:buSzPct val="115000"/>
              <a:buFont typeface="Wingdings" panose="05000000000000000000" pitchFamily="2" charset="2"/>
              <a:buChar char="ü"/>
            </a:pPr>
            <a:r>
              <a:rPr lang="en-US" dirty="0"/>
              <a:t>Jesus walks on water</a:t>
            </a:r>
            <a:endParaRPr dirty="0"/>
          </a:p>
          <a:p>
            <a:pPr marL="342900" lvl="0" indent="-342900" algn="l" rtl="0">
              <a:lnSpc>
                <a:spcPct val="100000"/>
              </a:lnSpc>
              <a:spcBef>
                <a:spcPts val="936"/>
              </a:spcBef>
              <a:spcAft>
                <a:spcPts val="0"/>
              </a:spcAft>
              <a:buSzPct val="115000"/>
              <a:buFont typeface="Wingdings" panose="05000000000000000000" pitchFamily="2" charset="2"/>
              <a:buChar char="q"/>
            </a:pPr>
            <a:r>
              <a:rPr lang="en-US" dirty="0"/>
              <a:t>Healing of the man born blind</a:t>
            </a:r>
            <a:endParaRPr dirty="0"/>
          </a:p>
          <a:p>
            <a:pPr marL="342900" lvl="0" indent="-342900" algn="l" rtl="0">
              <a:lnSpc>
                <a:spcPct val="100000"/>
              </a:lnSpc>
              <a:spcBef>
                <a:spcPts val="936"/>
              </a:spcBef>
              <a:spcAft>
                <a:spcPts val="0"/>
              </a:spcAft>
              <a:buSzPct val="115000"/>
              <a:buFont typeface="Wingdings" panose="05000000000000000000" pitchFamily="2" charset="2"/>
              <a:buChar char="q"/>
            </a:pPr>
            <a:r>
              <a:rPr lang="en-US" dirty="0"/>
              <a:t>Raising of Lazarus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B48A-F0C2-49E7-91E7-46AC40D53A95}"/>
              </a:ext>
            </a:extLst>
          </p:cNvPr>
          <p:cNvSpPr>
            <a:spLocks noGrp="1"/>
          </p:cNvSpPr>
          <p:nvPr>
            <p:ph type="title"/>
          </p:nvPr>
        </p:nvSpPr>
        <p:spPr/>
        <p:txBody>
          <a:bodyPr>
            <a:normAutofit/>
          </a:bodyPr>
          <a:lstStyle/>
          <a:p>
            <a:r>
              <a:rPr lang="en-US" dirty="0"/>
              <a:t>Man Born Blind (</a:t>
            </a:r>
            <a:r>
              <a:rPr lang="en-US" dirty="0" err="1"/>
              <a:t>ch</a:t>
            </a:r>
            <a:r>
              <a:rPr lang="en-US" dirty="0"/>
              <a:t> 9)</a:t>
            </a:r>
          </a:p>
        </p:txBody>
      </p:sp>
      <p:sp>
        <p:nvSpPr>
          <p:cNvPr id="3" name="Text Placeholder 2">
            <a:extLst>
              <a:ext uri="{FF2B5EF4-FFF2-40B4-BE49-F238E27FC236}">
                <a16:creationId xmlns:a16="http://schemas.microsoft.com/office/drawing/2014/main" id="{621E95CA-D2C9-438F-B6EC-949215D5351F}"/>
              </a:ext>
            </a:extLst>
          </p:cNvPr>
          <p:cNvSpPr>
            <a:spLocks noGrp="1"/>
          </p:cNvSpPr>
          <p:nvPr>
            <p:ph type="body" idx="1"/>
          </p:nvPr>
        </p:nvSpPr>
        <p:spPr>
          <a:xfrm>
            <a:off x="1295401" y="2438399"/>
            <a:ext cx="9601196" cy="3793067"/>
          </a:xfrm>
        </p:spPr>
        <p:txBody>
          <a:bodyPr>
            <a:normAutofit/>
          </a:bodyPr>
          <a:lstStyle/>
          <a:p>
            <a:pPr marL="97155" indent="0">
              <a:spcAft>
                <a:spcPts val="1200"/>
              </a:spcAft>
              <a:buNone/>
            </a:pPr>
            <a:r>
              <a:rPr lang="en-US" dirty="0"/>
              <a:t>The Setup – </a:t>
            </a:r>
          </a:p>
          <a:p>
            <a:pPr>
              <a:spcBef>
                <a:spcPts val="1200"/>
              </a:spcBef>
              <a:spcAft>
                <a:spcPts val="1200"/>
              </a:spcAft>
            </a:pPr>
            <a:r>
              <a:rPr lang="en-US" dirty="0"/>
              <a:t>Jesus was sticking around Galilee, because in Jerusalem He was wanted and His ‘hour’ had not yet come</a:t>
            </a:r>
          </a:p>
          <a:p>
            <a:pPr>
              <a:spcBef>
                <a:spcPts val="1200"/>
              </a:spcBef>
              <a:spcAft>
                <a:spcPts val="1200"/>
              </a:spcAft>
            </a:pPr>
            <a:r>
              <a:rPr lang="en-US" dirty="0"/>
              <a:t>Another feast in Jerusalem, He opted to ‘sneak’ in </a:t>
            </a:r>
          </a:p>
          <a:p>
            <a:pPr>
              <a:spcBef>
                <a:spcPts val="1200"/>
              </a:spcBef>
              <a:spcAft>
                <a:spcPts val="1200"/>
              </a:spcAft>
            </a:pPr>
            <a:r>
              <a:rPr lang="en-US" dirty="0"/>
              <a:t>Until he went into the Temple to teach… and debate</a:t>
            </a:r>
          </a:p>
          <a:p>
            <a:pPr marL="97155" indent="0" algn="ctr">
              <a:spcBef>
                <a:spcPts val="1200"/>
              </a:spcBef>
              <a:buNone/>
            </a:pPr>
            <a:r>
              <a:rPr lang="en-US" dirty="0"/>
              <a:t>*The people were divided – the authorities try to stone Him*</a:t>
            </a:r>
          </a:p>
        </p:txBody>
      </p:sp>
    </p:spTree>
    <p:extLst>
      <p:ext uri="{BB962C8B-B14F-4D97-AF65-F5344CB8AC3E}">
        <p14:creationId xmlns:p14="http://schemas.microsoft.com/office/powerpoint/2010/main" val="113362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B48A-F0C2-49E7-91E7-46AC40D53A95}"/>
              </a:ext>
            </a:extLst>
          </p:cNvPr>
          <p:cNvSpPr>
            <a:spLocks noGrp="1"/>
          </p:cNvSpPr>
          <p:nvPr>
            <p:ph type="title"/>
          </p:nvPr>
        </p:nvSpPr>
        <p:spPr/>
        <p:txBody>
          <a:bodyPr>
            <a:normAutofit/>
          </a:bodyPr>
          <a:lstStyle/>
          <a:p>
            <a:r>
              <a:rPr lang="en-US" dirty="0"/>
              <a:t>Man Born Blind</a:t>
            </a:r>
          </a:p>
        </p:txBody>
      </p:sp>
      <p:sp>
        <p:nvSpPr>
          <p:cNvPr id="3" name="Text Placeholder 2">
            <a:extLst>
              <a:ext uri="{FF2B5EF4-FFF2-40B4-BE49-F238E27FC236}">
                <a16:creationId xmlns:a16="http://schemas.microsoft.com/office/drawing/2014/main" id="{621E95CA-D2C9-438F-B6EC-949215D5351F}"/>
              </a:ext>
            </a:extLst>
          </p:cNvPr>
          <p:cNvSpPr>
            <a:spLocks noGrp="1"/>
          </p:cNvSpPr>
          <p:nvPr>
            <p:ph type="body" idx="1"/>
          </p:nvPr>
        </p:nvSpPr>
        <p:spPr/>
        <p:txBody>
          <a:bodyPr>
            <a:normAutofit/>
          </a:bodyPr>
          <a:lstStyle/>
          <a:p>
            <a:r>
              <a:rPr lang="en-US" dirty="0"/>
              <a:t>His disciples ask “</a:t>
            </a:r>
            <a:r>
              <a:rPr lang="en-US" i="1" dirty="0"/>
              <a:t>Who</a:t>
            </a:r>
            <a:r>
              <a:rPr lang="en-US" dirty="0"/>
              <a:t> sinned…?” because in the old covenant…</a:t>
            </a:r>
          </a:p>
          <a:p>
            <a:pPr lvl="1"/>
            <a:r>
              <a:rPr lang="en-US" dirty="0"/>
              <a:t>The righteous should be prosperous and healthy</a:t>
            </a:r>
          </a:p>
          <a:p>
            <a:pPr lvl="1"/>
            <a:r>
              <a:rPr lang="en-US" dirty="0"/>
              <a:t>There was no remedy for mortal sin – once you are a sinner, you are always a sinner</a:t>
            </a:r>
          </a:p>
          <a:p>
            <a:pPr lvl="1"/>
            <a:r>
              <a:rPr lang="en-US" dirty="0"/>
              <a:t>There must be a reason for it – even the paralytic was ‘condemned’</a:t>
            </a:r>
          </a:p>
          <a:p>
            <a:r>
              <a:rPr lang="en-US" dirty="0"/>
              <a:t>Job – the suffering of the innocent was in the old covenant</a:t>
            </a:r>
          </a:p>
          <a:p>
            <a:r>
              <a:rPr lang="en-US" dirty="0"/>
              <a:t>God’s name would be glorified through this man, show His power over history</a:t>
            </a:r>
          </a:p>
          <a:p>
            <a:endParaRPr lang="en-US" dirty="0"/>
          </a:p>
        </p:txBody>
      </p:sp>
    </p:spTree>
    <p:extLst>
      <p:ext uri="{BB962C8B-B14F-4D97-AF65-F5344CB8AC3E}">
        <p14:creationId xmlns:p14="http://schemas.microsoft.com/office/powerpoint/2010/main" val="4365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B48A-F0C2-49E7-91E7-46AC40D53A95}"/>
              </a:ext>
            </a:extLst>
          </p:cNvPr>
          <p:cNvSpPr>
            <a:spLocks noGrp="1"/>
          </p:cNvSpPr>
          <p:nvPr>
            <p:ph type="title"/>
          </p:nvPr>
        </p:nvSpPr>
        <p:spPr>
          <a:xfrm>
            <a:off x="1295402" y="982132"/>
            <a:ext cx="9601196" cy="1303867"/>
          </a:xfrm>
        </p:spPr>
        <p:txBody>
          <a:bodyPr>
            <a:normAutofit/>
          </a:bodyPr>
          <a:lstStyle/>
          <a:p>
            <a:r>
              <a:rPr lang="en-US" dirty="0"/>
              <a:t>Man Born Blind</a:t>
            </a:r>
          </a:p>
        </p:txBody>
      </p:sp>
      <p:sp>
        <p:nvSpPr>
          <p:cNvPr id="3" name="Text Placeholder 2">
            <a:extLst>
              <a:ext uri="{FF2B5EF4-FFF2-40B4-BE49-F238E27FC236}">
                <a16:creationId xmlns:a16="http://schemas.microsoft.com/office/drawing/2014/main" id="{621E95CA-D2C9-438F-B6EC-949215D5351F}"/>
              </a:ext>
            </a:extLst>
          </p:cNvPr>
          <p:cNvSpPr>
            <a:spLocks noGrp="1"/>
          </p:cNvSpPr>
          <p:nvPr>
            <p:ph type="body" idx="1"/>
          </p:nvPr>
        </p:nvSpPr>
        <p:spPr>
          <a:xfrm>
            <a:off x="1295402" y="2421471"/>
            <a:ext cx="9601196" cy="3843868"/>
          </a:xfrm>
        </p:spPr>
        <p:txBody>
          <a:bodyPr>
            <a:normAutofit fontScale="92500"/>
          </a:bodyPr>
          <a:lstStyle/>
          <a:p>
            <a:pPr marL="97155" indent="0">
              <a:buNone/>
            </a:pPr>
            <a:r>
              <a:rPr lang="en-US" dirty="0"/>
              <a:t>Jesus expresses urgency – day/night</a:t>
            </a:r>
          </a:p>
          <a:p>
            <a:pPr marL="440056" indent="-342900"/>
            <a:r>
              <a:rPr lang="en-US" dirty="0"/>
              <a:t>Must fulfill the Father’s will before the ‘night’ comes</a:t>
            </a:r>
          </a:p>
          <a:p>
            <a:pPr marL="440056" indent="-342900"/>
            <a:r>
              <a:rPr lang="en-US" dirty="0"/>
              <a:t>Day lasts until ‘the Hour’ has come and for the Church, until The End</a:t>
            </a:r>
          </a:p>
          <a:p>
            <a:pPr lvl="1"/>
            <a:endParaRPr lang="en-US" dirty="0"/>
          </a:p>
          <a:p>
            <a:pPr marL="97155" indent="0">
              <a:buNone/>
            </a:pPr>
            <a:r>
              <a:rPr lang="en-US" dirty="0"/>
              <a:t>Making the mud… Sacramental</a:t>
            </a:r>
          </a:p>
          <a:p>
            <a:r>
              <a:rPr lang="en-US" dirty="0"/>
              <a:t>Physical sign instituted by Christ to confer grace</a:t>
            </a:r>
          </a:p>
          <a:p>
            <a:r>
              <a:rPr lang="en-US" dirty="0"/>
              <a:t>‘Smearing’ also used for sacramental oil</a:t>
            </a:r>
          </a:p>
          <a:p>
            <a:r>
              <a:rPr lang="en-US" dirty="0"/>
              <a:t>Washing in the water, like Baptism</a:t>
            </a:r>
          </a:p>
          <a:p>
            <a:pPr marL="97155" indent="0" algn="ctr">
              <a:spcBef>
                <a:spcPts val="1200"/>
              </a:spcBef>
              <a:buNone/>
            </a:pPr>
            <a:r>
              <a:rPr lang="en-US" i="1" dirty="0"/>
              <a:t>Fun Fact: Touching of the eyes is part of the </a:t>
            </a:r>
            <a:r>
              <a:rPr lang="en-US" i="1" dirty="0" err="1"/>
              <a:t>Scrutinies</a:t>
            </a:r>
            <a:r>
              <a:rPr lang="en-US" i="1" dirty="0"/>
              <a:t> during Lent</a:t>
            </a:r>
            <a:endParaRPr lang="en-US" dirty="0"/>
          </a:p>
          <a:p>
            <a:endParaRPr lang="en-US" dirty="0"/>
          </a:p>
        </p:txBody>
      </p:sp>
    </p:spTree>
    <p:extLst>
      <p:ext uri="{BB962C8B-B14F-4D97-AF65-F5344CB8AC3E}">
        <p14:creationId xmlns:p14="http://schemas.microsoft.com/office/powerpoint/2010/main" val="223075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B48A-F0C2-49E7-91E7-46AC40D53A95}"/>
              </a:ext>
            </a:extLst>
          </p:cNvPr>
          <p:cNvSpPr>
            <a:spLocks noGrp="1"/>
          </p:cNvSpPr>
          <p:nvPr>
            <p:ph type="title"/>
          </p:nvPr>
        </p:nvSpPr>
        <p:spPr/>
        <p:txBody>
          <a:bodyPr>
            <a:normAutofit/>
          </a:bodyPr>
          <a:lstStyle/>
          <a:p>
            <a:r>
              <a:rPr lang="en-US" dirty="0"/>
              <a:t>Man Born Blind</a:t>
            </a:r>
          </a:p>
        </p:txBody>
      </p:sp>
      <p:sp>
        <p:nvSpPr>
          <p:cNvPr id="3" name="Text Placeholder 2">
            <a:extLst>
              <a:ext uri="{FF2B5EF4-FFF2-40B4-BE49-F238E27FC236}">
                <a16:creationId xmlns:a16="http://schemas.microsoft.com/office/drawing/2014/main" id="{621E95CA-D2C9-438F-B6EC-949215D5351F}"/>
              </a:ext>
            </a:extLst>
          </p:cNvPr>
          <p:cNvSpPr>
            <a:spLocks noGrp="1"/>
          </p:cNvSpPr>
          <p:nvPr>
            <p:ph type="body" idx="1"/>
          </p:nvPr>
        </p:nvSpPr>
        <p:spPr/>
        <p:txBody>
          <a:bodyPr>
            <a:normAutofit lnSpcReduction="10000"/>
          </a:bodyPr>
          <a:lstStyle/>
          <a:p>
            <a:pPr marL="97155" indent="0">
              <a:buNone/>
            </a:pPr>
            <a:r>
              <a:rPr lang="en-US" dirty="0"/>
              <a:t>Making the mud…</a:t>
            </a:r>
          </a:p>
          <a:p>
            <a:r>
              <a:rPr lang="en-US" dirty="0"/>
              <a:t>Church fathers, doctors see the connection to Gen 2:7 </a:t>
            </a:r>
          </a:p>
          <a:p>
            <a:pPr lvl="1"/>
            <a:r>
              <a:rPr lang="en-US" dirty="0"/>
              <a:t>The Father made the first man from the dirt of the earth</a:t>
            </a:r>
          </a:p>
          <a:p>
            <a:pPr lvl="1"/>
            <a:r>
              <a:rPr lang="en-US" dirty="0"/>
              <a:t>Dirt = ‘</a:t>
            </a:r>
            <a:r>
              <a:rPr lang="en-US" dirty="0" err="1"/>
              <a:t>Adamah</a:t>
            </a:r>
            <a:r>
              <a:rPr lang="en-US" dirty="0"/>
              <a:t>’ means dirt or ground;</a:t>
            </a:r>
          </a:p>
          <a:p>
            <a:pPr lvl="1"/>
            <a:r>
              <a:rPr lang="en-US" dirty="0"/>
              <a:t>The Son uses the earth to restore this man as a new creation in the new covenant</a:t>
            </a:r>
          </a:p>
          <a:p>
            <a:pPr lvl="1"/>
            <a:r>
              <a:rPr lang="en-US" dirty="0"/>
              <a:t>“Blind from birth” – like original sin</a:t>
            </a:r>
          </a:p>
          <a:p>
            <a:pPr lvl="1"/>
            <a:r>
              <a:rPr lang="en-US" dirty="0"/>
              <a:t>The man suffered just like Israel – Blindness made them unable to see God’s plan for salvation</a:t>
            </a:r>
          </a:p>
          <a:p>
            <a:pPr lvl="1"/>
            <a:endParaRPr lang="en-US" dirty="0"/>
          </a:p>
          <a:p>
            <a:endParaRPr lang="en-US" dirty="0"/>
          </a:p>
        </p:txBody>
      </p:sp>
    </p:spTree>
    <p:extLst>
      <p:ext uri="{BB962C8B-B14F-4D97-AF65-F5344CB8AC3E}">
        <p14:creationId xmlns:p14="http://schemas.microsoft.com/office/powerpoint/2010/main" val="12179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B48A-F0C2-49E7-91E7-46AC40D53A95}"/>
              </a:ext>
            </a:extLst>
          </p:cNvPr>
          <p:cNvSpPr>
            <a:spLocks noGrp="1"/>
          </p:cNvSpPr>
          <p:nvPr>
            <p:ph type="title"/>
          </p:nvPr>
        </p:nvSpPr>
        <p:spPr/>
        <p:txBody>
          <a:bodyPr>
            <a:normAutofit/>
          </a:bodyPr>
          <a:lstStyle/>
          <a:p>
            <a:r>
              <a:rPr lang="en-US" dirty="0"/>
              <a:t>Man Born Blind</a:t>
            </a:r>
          </a:p>
        </p:txBody>
      </p:sp>
      <p:sp>
        <p:nvSpPr>
          <p:cNvPr id="3" name="Text Placeholder 2">
            <a:extLst>
              <a:ext uri="{FF2B5EF4-FFF2-40B4-BE49-F238E27FC236}">
                <a16:creationId xmlns:a16="http://schemas.microsoft.com/office/drawing/2014/main" id="{621E95CA-D2C9-438F-B6EC-949215D5351F}"/>
              </a:ext>
            </a:extLst>
          </p:cNvPr>
          <p:cNvSpPr>
            <a:spLocks noGrp="1"/>
          </p:cNvSpPr>
          <p:nvPr>
            <p:ph type="body" idx="1"/>
          </p:nvPr>
        </p:nvSpPr>
        <p:spPr/>
        <p:txBody>
          <a:bodyPr>
            <a:normAutofit/>
          </a:bodyPr>
          <a:lstStyle/>
          <a:p>
            <a:pPr marL="97155" indent="0">
              <a:buNone/>
            </a:pPr>
            <a:r>
              <a:rPr lang="en-US" dirty="0"/>
              <a:t>Pool of Siloam</a:t>
            </a:r>
          </a:p>
          <a:p>
            <a:pPr lvl="1"/>
            <a:r>
              <a:rPr lang="en-US" dirty="0"/>
              <a:t>Built by Hezekiah in the 7</a:t>
            </a:r>
            <a:r>
              <a:rPr lang="en-US" baseline="30000" dirty="0"/>
              <a:t>th</a:t>
            </a:r>
            <a:r>
              <a:rPr lang="en-US" dirty="0"/>
              <a:t> century BC</a:t>
            </a:r>
          </a:p>
          <a:p>
            <a:pPr lvl="1"/>
            <a:r>
              <a:rPr lang="en-US" dirty="0"/>
              <a:t>‘One who is sent’ – Christ Himself was the One Who is sent</a:t>
            </a:r>
          </a:p>
          <a:p>
            <a:pPr lvl="1"/>
            <a:r>
              <a:rPr lang="en-US" dirty="0"/>
              <a:t>Similar to Elisha healing the Gentile Naaman in 2 Kings 5</a:t>
            </a:r>
          </a:p>
          <a:p>
            <a:pPr lvl="1"/>
            <a:r>
              <a:rPr lang="en-US" dirty="0"/>
              <a:t>Symbolic of baptism</a:t>
            </a:r>
          </a:p>
          <a:p>
            <a:pPr lvl="1"/>
            <a:r>
              <a:rPr lang="en-US" dirty="0"/>
              <a:t>The man shows faith by obeying without question</a:t>
            </a:r>
          </a:p>
          <a:p>
            <a:endParaRPr lang="en-US" dirty="0"/>
          </a:p>
          <a:p>
            <a:pPr marL="97155" indent="0">
              <a:buNone/>
            </a:pPr>
            <a:r>
              <a:rPr lang="en-US" dirty="0"/>
              <a:t>Once again, people are debating who Jesus is</a:t>
            </a:r>
          </a:p>
        </p:txBody>
      </p:sp>
    </p:spTree>
    <p:extLst>
      <p:ext uri="{BB962C8B-B14F-4D97-AF65-F5344CB8AC3E}">
        <p14:creationId xmlns:p14="http://schemas.microsoft.com/office/powerpoint/2010/main" val="2814024812"/>
      </p:ext>
    </p:extLst>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1692</Words>
  <Application>Microsoft Office PowerPoint</Application>
  <PresentationFormat>Widescreen</PresentationFormat>
  <Paragraphs>195</Paragraphs>
  <Slides>25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Wingdings</vt:lpstr>
      <vt:lpstr>Organic</vt:lpstr>
      <vt:lpstr>Gospel of John</vt:lpstr>
      <vt:lpstr>Recap – The Structure</vt:lpstr>
      <vt:lpstr>Recap – Key Points</vt:lpstr>
      <vt:lpstr>Signs</vt:lpstr>
      <vt:lpstr>Man Born Blind (ch 9)</vt:lpstr>
      <vt:lpstr>Man Born Blind</vt:lpstr>
      <vt:lpstr>Man Born Blind</vt:lpstr>
      <vt:lpstr>Man Born Blind</vt:lpstr>
      <vt:lpstr>Man Born Blind</vt:lpstr>
      <vt:lpstr>Healed on the Sabbath</vt:lpstr>
      <vt:lpstr>Healed on the Sabbath</vt:lpstr>
      <vt:lpstr>Healed on the Sabbath</vt:lpstr>
      <vt:lpstr>Man Born Blind Healed on the Sabbath</vt:lpstr>
      <vt:lpstr>Small Group Questions</vt:lpstr>
      <vt:lpstr>Lazarus</vt:lpstr>
      <vt:lpstr>Lazarus</vt:lpstr>
      <vt:lpstr>Martha and Mary</vt:lpstr>
      <vt:lpstr>At the Tomb</vt:lpstr>
      <vt:lpstr>At the Tomb</vt:lpstr>
      <vt:lpstr>At the Tomb</vt:lpstr>
      <vt:lpstr>Raising Lazarus</vt:lpstr>
      <vt:lpstr>Lazarus</vt:lpstr>
      <vt:lpstr>Turning Point</vt:lpstr>
      <vt:lpstr>The Plotting Begins (the Preface)</vt:lpstr>
      <vt:lpstr>Small Group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of John</dc:title>
  <dc:creator>Jennifer Sparrow</dc:creator>
  <cp:lastModifiedBy>Jennifer Sparrow</cp:lastModifiedBy>
  <cp:revision>100</cp:revision>
  <dcterms:modified xsi:type="dcterms:W3CDTF">2021-10-13T00:15:41Z</dcterms:modified>
</cp:coreProperties>
</file>