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4"/>
  </p:notesMasterIdLst>
  <p:sldIdLst>
    <p:sldId id="256" r:id="rId2"/>
    <p:sldId id="273" r:id="rId3"/>
    <p:sldId id="291" r:id="rId4"/>
    <p:sldId id="298" r:id="rId5"/>
    <p:sldId id="297" r:id="rId6"/>
    <p:sldId id="293" r:id="rId7"/>
    <p:sldId id="279" r:id="rId8"/>
    <p:sldId id="287" r:id="rId9"/>
    <p:sldId id="286" r:id="rId10"/>
    <p:sldId id="289" r:id="rId11"/>
    <p:sldId id="285" r:id="rId12"/>
    <p:sldId id="288" r:id="rId13"/>
    <p:sldId id="290" r:id="rId14"/>
    <p:sldId id="294" r:id="rId15"/>
    <p:sldId id="280" r:id="rId16"/>
    <p:sldId id="299" r:id="rId17"/>
    <p:sldId id="283" r:id="rId18"/>
    <p:sldId id="282" r:id="rId19"/>
    <p:sldId id="281" r:id="rId20"/>
    <p:sldId id="295" r:id="rId21"/>
    <p:sldId id="296" r:id="rId22"/>
    <p:sldId id="28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Gospel of John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The Upper Room – </a:t>
            </a:r>
            <a:r>
              <a:rPr lang="en-US"/>
              <a:t>Part Two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DF1-9785-4FAD-BE49-FB8542FF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Sorrow – The Hour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33D9-46C1-4471-BC00-21782F9F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08349"/>
            <a:ext cx="9601196" cy="3721995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Notice, Jesus oscillates between The Hour, The Advocate and Hope</a:t>
            </a:r>
          </a:p>
          <a:p>
            <a:pPr marL="97155" indent="0">
              <a:buNone/>
            </a:pPr>
            <a:endParaRPr lang="en-US" sz="2000" i="1" dirty="0"/>
          </a:p>
          <a:p>
            <a:pPr marL="97155" indent="0">
              <a:buNone/>
            </a:pPr>
            <a:r>
              <a:rPr lang="en-US" sz="2000" i="1" dirty="0"/>
              <a:t>John 16:32 - The hour is coming, indeed it has come, when you will be scattered, each one to his home, and you will leave me alone.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sz="2000" i="1" dirty="0" err="1"/>
              <a:t>Zech</a:t>
            </a:r>
            <a:r>
              <a:rPr lang="en-US" sz="2000" i="1" dirty="0"/>
              <a:t> 13:7 - </a:t>
            </a:r>
            <a:r>
              <a:rPr lang="en-US" dirty="0"/>
              <a:t>“</a:t>
            </a:r>
            <a:r>
              <a:rPr lang="en-US" sz="2000" i="1" dirty="0"/>
              <a:t>Awake, O sword, against my shepherd,</a:t>
            </a:r>
            <a:br>
              <a:rPr lang="en-US" sz="2000" i="1" dirty="0"/>
            </a:br>
            <a:r>
              <a:rPr lang="en-US" sz="2000" i="1" dirty="0"/>
              <a:t>    against the man who is my associate,”</a:t>
            </a:r>
            <a:br>
              <a:rPr lang="en-US" sz="2000" i="1" dirty="0"/>
            </a:br>
            <a:r>
              <a:rPr lang="en-US" sz="2000" i="1" dirty="0"/>
              <a:t>says the </a:t>
            </a:r>
            <a:r>
              <a:rPr lang="en-US" sz="2000" i="1" cap="small" dirty="0"/>
              <a:t>Lord</a:t>
            </a:r>
            <a:r>
              <a:rPr lang="en-US" sz="2000" i="1" dirty="0"/>
              <a:t> of hosts.</a:t>
            </a:r>
            <a:br>
              <a:rPr lang="en-US" sz="2000" i="1" dirty="0"/>
            </a:br>
            <a:r>
              <a:rPr lang="en-US" sz="2000" i="1" dirty="0"/>
              <a:t>Strike the shepherd, that the sheep may be scattered;</a:t>
            </a:r>
            <a:br>
              <a:rPr lang="en-US" sz="2000" i="1" dirty="0"/>
            </a:br>
            <a:r>
              <a:rPr lang="en-US" sz="2000" i="1" dirty="0"/>
              <a:t>    I will turn my hand against the little ones.</a:t>
            </a:r>
          </a:p>
          <a:p>
            <a:pPr marL="97155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3713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DF1-9785-4FAD-BE49-FB8542FF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Advocate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33D9-46C1-4471-BC00-21782F9F0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" indent="0">
              <a:buNone/>
            </a:pPr>
            <a:r>
              <a:rPr lang="en-US" dirty="0"/>
              <a:t>Jesus Promises The Advocate</a:t>
            </a:r>
          </a:p>
          <a:p>
            <a:r>
              <a:rPr lang="en-US" dirty="0"/>
              <a:t>An advocate speaks for you, stands with you</a:t>
            </a:r>
          </a:p>
          <a:p>
            <a:r>
              <a:rPr lang="en-US" dirty="0"/>
              <a:t>Everything the Father has given, Jesus gives to us </a:t>
            </a:r>
          </a:p>
          <a:p>
            <a:r>
              <a:rPr lang="en-US" dirty="0"/>
              <a:t>You are not alone!</a:t>
            </a:r>
          </a:p>
        </p:txBody>
      </p:sp>
    </p:spTree>
    <p:extLst>
      <p:ext uri="{BB962C8B-B14F-4D97-AF65-F5344CB8AC3E}">
        <p14:creationId xmlns:p14="http://schemas.microsoft.com/office/powerpoint/2010/main" val="26759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DF1-9785-4FAD-BE49-FB8542FF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Advocate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33D9-46C1-4471-BC00-21782F9F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08349"/>
            <a:ext cx="9601196" cy="36833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Teach/impart true righteousness</a:t>
            </a:r>
          </a:p>
          <a:p>
            <a:r>
              <a:rPr lang="en-US" dirty="0"/>
              <a:t>Prophecy</a:t>
            </a:r>
          </a:p>
          <a:p>
            <a:r>
              <a:rPr lang="en-US" dirty="0"/>
              <a:t>Teach you how to pray</a:t>
            </a:r>
          </a:p>
          <a:p>
            <a:r>
              <a:rPr lang="en-US" dirty="0"/>
              <a:t>Teach you how to worship, glorify Jesus</a:t>
            </a:r>
          </a:p>
          <a:p>
            <a:r>
              <a:rPr lang="en-US" dirty="0"/>
              <a:t>Teach the truth about everything, deeper reality</a:t>
            </a:r>
          </a:p>
          <a:p>
            <a:pPr lvl="1"/>
            <a:r>
              <a:rPr lang="en-US" dirty="0"/>
              <a:t>God, Christ, Discipleship, The Church (see Acts of the Apostles)</a:t>
            </a:r>
          </a:p>
          <a:p>
            <a:pPr lvl="1"/>
            <a:r>
              <a:rPr lang="en-US" dirty="0"/>
              <a:t>The way to follow Christ</a:t>
            </a:r>
          </a:p>
          <a:p>
            <a:r>
              <a:rPr lang="en-US" dirty="0"/>
              <a:t>Minister through them to the world</a:t>
            </a:r>
          </a:p>
          <a:p>
            <a:r>
              <a:rPr lang="en-US" dirty="0"/>
              <a:t>Remind them all that Christ taught them</a:t>
            </a:r>
          </a:p>
          <a:p>
            <a:r>
              <a:rPr lang="en-US" dirty="0"/>
              <a:t>Convict the world of its sinfulness</a:t>
            </a:r>
          </a:p>
        </p:txBody>
      </p:sp>
    </p:spTree>
    <p:extLst>
      <p:ext uri="{BB962C8B-B14F-4D97-AF65-F5344CB8AC3E}">
        <p14:creationId xmlns:p14="http://schemas.microsoft.com/office/powerpoint/2010/main" val="46631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DF1-9785-4FAD-BE49-FB8542FF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33D9-46C1-4471-BC00-21782F9F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08349"/>
            <a:ext cx="9601196" cy="3721995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i="1" dirty="0"/>
              <a:t>John 16:33 – “I have said this to you, so that in me you may have peace. In the world you face persecution. But take courage; I have conquered the world!”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Jesus mirrors and fulfills the prophecy of Is 66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The battle will be won ‘above’ – Jesus is taking us up</a:t>
            </a:r>
          </a:p>
          <a:p>
            <a:pPr marL="9715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2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3AF0-97DD-4144-B2A8-7F5FF59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Spirit -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9AA19-A424-42CA-BD66-B99E3ED9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32483"/>
            <a:ext cx="9601196" cy="3675354"/>
          </a:xfrm>
        </p:spPr>
        <p:txBody>
          <a:bodyPr>
            <a:normAutofit/>
          </a:bodyPr>
          <a:lstStyle/>
          <a:p>
            <a:r>
              <a:rPr lang="en-US" dirty="0"/>
              <a:t>How do you distinguish between the Holy Spirit and Jesus in your life, decisions, etc.?</a:t>
            </a:r>
          </a:p>
          <a:p>
            <a:endParaRPr lang="en-US" dirty="0"/>
          </a:p>
          <a:p>
            <a:r>
              <a:rPr lang="en-US" dirty="0"/>
              <a:t>What are some of the persecutions Jesus predicted? Are they happening today? Do you think persecution can make you question your faith? Why or Why not?</a:t>
            </a:r>
          </a:p>
          <a:p>
            <a:endParaRPr lang="en-US" dirty="0"/>
          </a:p>
          <a:p>
            <a:r>
              <a:rPr lang="en-US" dirty="0"/>
              <a:t>Do you ever feel abandoned by God? Do you feel He has not always kept His promises?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3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Jesus – Ch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97155" indent="0">
              <a:buNone/>
            </a:pPr>
            <a:r>
              <a:rPr lang="en-US" dirty="0"/>
              <a:t>Jn 17:1 – “</a:t>
            </a:r>
            <a:r>
              <a:rPr lang="en-US" i="1" dirty="0"/>
              <a:t>After Jesus had spoken these words, he looked up to heaven and said, “Father, the hour has come…”</a:t>
            </a:r>
          </a:p>
          <a:p>
            <a:r>
              <a:rPr lang="en-US" dirty="0"/>
              <a:t>Happens within “The Hour”</a:t>
            </a:r>
          </a:p>
          <a:p>
            <a:r>
              <a:rPr lang="en-US" dirty="0"/>
              <a:t>Praying for and with the people </a:t>
            </a:r>
            <a:r>
              <a:rPr lang="en-US" i="1" dirty="0"/>
              <a:t>who believed</a:t>
            </a:r>
            <a:endParaRPr lang="en-US" dirty="0"/>
          </a:p>
          <a:p>
            <a:r>
              <a:rPr lang="en-US" dirty="0"/>
              <a:t>Speaks to the Glory of God</a:t>
            </a:r>
          </a:p>
          <a:p>
            <a:pPr lvl="1"/>
            <a:r>
              <a:rPr lang="en-US" dirty="0"/>
              <a:t>The Father’s, The Son’s – returning and giving to each Other</a:t>
            </a:r>
          </a:p>
          <a:p>
            <a:pPr lvl="1"/>
            <a:r>
              <a:rPr lang="en-US" dirty="0"/>
              <a:t>Fulfilling God’s Will</a:t>
            </a:r>
          </a:p>
          <a:p>
            <a:r>
              <a:rPr lang="en-US" dirty="0"/>
              <a:t>Specific structure to the prayer – Jewish Day of Atonement (Yom Kippur)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Specific structure to the prayer</a:t>
            </a:r>
            <a:br>
              <a:rPr lang="en-US" dirty="0"/>
            </a:br>
            <a:r>
              <a:rPr lang="en-US" dirty="0"/>
              <a:t> – Jewish Day of Atonement (Yom Kippur)</a:t>
            </a:r>
          </a:p>
          <a:p>
            <a:r>
              <a:rPr lang="en-US" dirty="0"/>
              <a:t>The High Priest would pray for himself </a:t>
            </a:r>
          </a:p>
          <a:p>
            <a:pPr marL="97155" indent="0" algn="ctr">
              <a:buNone/>
            </a:pPr>
            <a:r>
              <a:rPr lang="en-US" dirty="0"/>
              <a:t>- and then other priests</a:t>
            </a:r>
          </a:p>
          <a:p>
            <a:pPr algn="r">
              <a:buFontTx/>
              <a:buChar char="-"/>
            </a:pPr>
            <a:r>
              <a:rPr lang="en-US" dirty="0"/>
              <a:t>and then the community (Israel)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restore the people of Israel after their transgressions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were chosen, set apart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blessing to the rest of the world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5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97155" indent="0">
              <a:buNone/>
            </a:pPr>
            <a:r>
              <a:rPr lang="en-US" dirty="0"/>
              <a:t>Jesus requests/offers: (reflected in Mass)</a:t>
            </a:r>
          </a:p>
          <a:p>
            <a:r>
              <a:rPr lang="en-US" dirty="0"/>
              <a:t>For Himself </a:t>
            </a:r>
          </a:p>
          <a:p>
            <a:pPr lvl="1"/>
            <a:r>
              <a:rPr lang="en-US" dirty="0"/>
              <a:t>Glory from The Father – He’s embracing the cross as a supreme act of Love – Love is true glory</a:t>
            </a:r>
          </a:p>
          <a:p>
            <a:r>
              <a:rPr lang="en-US" dirty="0"/>
              <a:t>For His disciples</a:t>
            </a:r>
          </a:p>
          <a:p>
            <a:pPr lvl="1"/>
            <a:r>
              <a:rPr lang="en-US" dirty="0"/>
              <a:t>Thanksgiving for His disciples, their faith</a:t>
            </a:r>
          </a:p>
          <a:p>
            <a:pPr lvl="1"/>
            <a:r>
              <a:rPr lang="en-US" dirty="0"/>
              <a:t>Consecration for the Disciples, to be set apart for holiness, mission</a:t>
            </a:r>
          </a:p>
          <a:p>
            <a:pPr lvl="1"/>
            <a:r>
              <a:rPr lang="en-US" dirty="0"/>
              <a:t>To be a total gift to God, available for God’s service</a:t>
            </a:r>
          </a:p>
          <a:p>
            <a:pPr lvl="1"/>
            <a:r>
              <a:rPr lang="en-US" dirty="0"/>
              <a:t>For unity – Their unity with God gives life to the mission (now and future)</a:t>
            </a:r>
          </a:p>
        </p:txBody>
      </p:sp>
    </p:spTree>
    <p:extLst>
      <p:ext uri="{BB962C8B-B14F-4D97-AF65-F5344CB8AC3E}">
        <p14:creationId xmlns:p14="http://schemas.microsoft.com/office/powerpoint/2010/main" val="364657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Jesus reveals:</a:t>
            </a:r>
          </a:p>
          <a:p>
            <a:r>
              <a:rPr lang="en-US" dirty="0"/>
              <a:t>Eternal Life – to believe in Jesus</a:t>
            </a:r>
          </a:p>
          <a:p>
            <a:r>
              <a:rPr lang="en-US" dirty="0"/>
              <a:t>He has taught His disciples about God through His very presence</a:t>
            </a:r>
          </a:p>
          <a:p>
            <a:r>
              <a:rPr lang="en-US" dirty="0"/>
              <a:t>The first believers are the first Church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Jn 17:22 – “…</a:t>
            </a:r>
            <a:r>
              <a:rPr lang="en-US" i="1" dirty="0"/>
              <a:t>so that they may be one, as we are one”</a:t>
            </a:r>
          </a:p>
          <a:p>
            <a:pPr marL="97155" indent="0">
              <a:buNone/>
            </a:pPr>
            <a:r>
              <a:rPr lang="en-US" dirty="0"/>
              <a:t>Anything that threatens the unity of the Church is serious</a:t>
            </a:r>
          </a:p>
        </p:txBody>
      </p:sp>
    </p:spTree>
    <p:extLst>
      <p:ext uri="{BB962C8B-B14F-4D97-AF65-F5344CB8AC3E}">
        <p14:creationId xmlns:p14="http://schemas.microsoft.com/office/powerpoint/2010/main" val="66004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Jesus declares</a:t>
            </a:r>
          </a:p>
          <a:p>
            <a:r>
              <a:rPr lang="en-US" dirty="0"/>
              <a:t>His full willingness to enter into the plan of The Father</a:t>
            </a:r>
          </a:p>
          <a:p>
            <a:r>
              <a:rPr lang="en-US" dirty="0"/>
              <a:t>He is the obedient High Priest, sacrificing himself</a:t>
            </a:r>
          </a:p>
          <a:p>
            <a:r>
              <a:rPr lang="en-US" dirty="0"/>
              <a:t>He atones for our sins once and for all</a:t>
            </a:r>
          </a:p>
          <a:p>
            <a:endParaRPr lang="en-US" dirty="0"/>
          </a:p>
          <a:p>
            <a:pPr marL="97155" indent="0" algn="ctr">
              <a:buNone/>
            </a:pPr>
            <a:r>
              <a:rPr lang="en-US" dirty="0"/>
              <a:t>-Transforms the Jewish understanding-</a:t>
            </a:r>
          </a:p>
        </p:txBody>
      </p:sp>
    </p:spTree>
    <p:extLst>
      <p:ext uri="{BB962C8B-B14F-4D97-AF65-F5344CB8AC3E}">
        <p14:creationId xmlns:p14="http://schemas.microsoft.com/office/powerpoint/2010/main" val="29213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Prologue  (1: 1-18) - Above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Book of Signs (Chapter 2 – Chapter 11) – Coming Down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Each sign is followed by discourse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Book of Glory (Chapter 12 – 20) – nearing the Climax, then going back above</a:t>
            </a:r>
            <a:endParaRPr b="1" dirty="0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Upper room discourse  (</a:t>
            </a:r>
            <a:r>
              <a:rPr lang="en-US" b="1" dirty="0" err="1">
                <a:solidFill>
                  <a:srgbClr val="FF0000"/>
                </a:solidFill>
              </a:rPr>
              <a:t>ch</a:t>
            </a:r>
            <a:r>
              <a:rPr lang="en-US" b="1" dirty="0">
                <a:solidFill>
                  <a:srgbClr val="FF0000"/>
                </a:solidFill>
              </a:rPr>
              <a:t> 13-17) – THIS WEEK </a:t>
            </a:r>
            <a:r>
              <a:rPr lang="en-US" b="1" dirty="0" err="1">
                <a:solidFill>
                  <a:srgbClr val="FF0000"/>
                </a:solidFill>
              </a:rPr>
              <a:t>Chs</a:t>
            </a:r>
            <a:r>
              <a:rPr lang="en-US" b="1" dirty="0">
                <a:solidFill>
                  <a:srgbClr val="FF0000"/>
                </a:solidFill>
              </a:rPr>
              <a:t> 16-17 </a:t>
            </a:r>
            <a:endParaRPr b="1" dirty="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Appendix (Chapter 21) – Appearances; ‘other things not written’</a:t>
            </a:r>
            <a:endParaRPr dirty="0"/>
          </a:p>
          <a:p>
            <a:pPr marL="742950" lvl="1" indent="-150653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3B39-8602-4B21-84D6-584B47AD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Lord’s Prayer &amp; Upper Room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48280-08F3-4DAC-BB71-6DFC62A23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41359"/>
            <a:ext cx="9601196" cy="3648723"/>
          </a:xfrm>
        </p:spPr>
        <p:txBody>
          <a:bodyPr>
            <a:normAutofit fontScale="85000" lnSpcReduction="10000"/>
          </a:bodyPr>
          <a:lstStyle/>
          <a:p>
            <a:pPr marL="97156" indent="0">
              <a:buNone/>
            </a:pPr>
            <a:r>
              <a:rPr lang="en-US" dirty="0"/>
              <a:t>Similarities</a:t>
            </a:r>
          </a:p>
          <a:p>
            <a:r>
              <a:rPr lang="en-US" dirty="0"/>
              <a:t>Both are based on an Old Testament pattern: </a:t>
            </a:r>
          </a:p>
          <a:p>
            <a:pPr lvl="1"/>
            <a:r>
              <a:rPr lang="en-US" dirty="0"/>
              <a:t>Jesus’s prayer based on the feast of expatiation </a:t>
            </a:r>
          </a:p>
          <a:p>
            <a:pPr lvl="1"/>
            <a:r>
              <a:rPr lang="en-US" dirty="0"/>
              <a:t>The ‘Our Father’ is based on the Shema</a:t>
            </a:r>
          </a:p>
          <a:p>
            <a:r>
              <a:rPr lang="en-US" dirty="0"/>
              <a:t>Direct appeal to God the Father </a:t>
            </a:r>
          </a:p>
          <a:p>
            <a:r>
              <a:rPr lang="en-US" dirty="0"/>
              <a:t>Both prayers have petitions/intercessory aspect (needs for today and tomorrow)</a:t>
            </a:r>
          </a:p>
          <a:p>
            <a:r>
              <a:rPr lang="en-US" dirty="0"/>
              <a:t>Unity is present in both prayers</a:t>
            </a:r>
          </a:p>
          <a:p>
            <a:r>
              <a:rPr lang="en-US" dirty="0"/>
              <a:t>God’s divine will/plan is expressed in the prayers/Hallowing vs sanctification</a:t>
            </a:r>
          </a:p>
          <a:p>
            <a:r>
              <a:rPr lang="en-US" dirty="0"/>
              <a:t>Setting apart for mission is present in the prayers</a:t>
            </a:r>
          </a:p>
          <a:p>
            <a:r>
              <a:rPr lang="en-US" dirty="0"/>
              <a:t>Express concern for the work of the Kingdom of God</a:t>
            </a:r>
          </a:p>
          <a:p>
            <a:pPr marL="9715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3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6AC8-791D-44E6-96E5-6769DE39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Lord’s Prayer &amp; Upper Room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920EF-5B83-41D5-9836-60B2BF822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396971"/>
            <a:ext cx="9601196" cy="3746377"/>
          </a:xfrm>
        </p:spPr>
        <p:txBody>
          <a:bodyPr>
            <a:normAutofit fontScale="92500" lnSpcReduction="20000"/>
          </a:bodyPr>
          <a:lstStyle/>
          <a:p>
            <a:pPr marL="97155" indent="0">
              <a:buNone/>
            </a:pPr>
            <a:r>
              <a:rPr lang="en-US" dirty="0"/>
              <a:t>Differences:</a:t>
            </a:r>
          </a:p>
          <a:p>
            <a:r>
              <a:rPr lang="en-US" dirty="0"/>
              <a:t>The initiator of the priestly prayer is Jesus Himself while the Lord’s prayer is at the request of the disciples</a:t>
            </a:r>
          </a:p>
          <a:p>
            <a:r>
              <a:rPr lang="en-US" dirty="0"/>
              <a:t>The setting is different: last super, hour of glorification/ sermon on the Mount</a:t>
            </a:r>
          </a:p>
          <a:p>
            <a:r>
              <a:rPr lang="en-US" dirty="0"/>
              <a:t>Jesus taught the Lord’s prayer but did not pray it Himself: model of prayer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What is necessary?</a:t>
            </a:r>
          </a:p>
          <a:p>
            <a:r>
              <a:rPr lang="en-US" dirty="0"/>
              <a:t>Prayer - for success in fulfilling the plan of God</a:t>
            </a:r>
          </a:p>
          <a:p>
            <a:r>
              <a:rPr lang="en-US" dirty="0"/>
              <a:t>Trust/ faith</a:t>
            </a:r>
          </a:p>
          <a:p>
            <a:pPr marL="97155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BED9-27FC-433E-A09E-8B86F02B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of Jesus -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595B-98BD-4BE0-8233-CFA46B3A1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32482"/>
            <a:ext cx="9601196" cy="36487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Where we do see threats to the unity of the Church today? Do we take them as seriously as </a:t>
            </a:r>
            <a:r>
              <a:rPr lang="en-US"/>
              <a:t>we should?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you think your own “Hour” is coming…? Has it already come?</a:t>
            </a:r>
          </a:p>
          <a:p>
            <a:endParaRPr lang="en-US" dirty="0"/>
          </a:p>
          <a:p>
            <a:r>
              <a:rPr lang="en-US" dirty="0"/>
              <a:t>Jesus’ prayer was about the present and the future. How was He praying for us today?</a:t>
            </a:r>
          </a:p>
          <a:p>
            <a:endParaRPr lang="en-US" dirty="0"/>
          </a:p>
          <a:p>
            <a:r>
              <a:rPr lang="en-US" dirty="0"/>
              <a:t>Do you wish Jesus wanted to remove us from the world, instead of leaving us in it? Do you think this applies to people living a monastic life?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7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3CAE-C995-45B5-9FF2-40363C60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Spirit in the 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A119E-4C93-4343-9661-703C42BD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50237"/>
            <a:ext cx="9601196" cy="3701988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He Creates…</a:t>
            </a:r>
          </a:p>
          <a:p>
            <a:pPr marL="97155" indent="0">
              <a:buNone/>
            </a:pPr>
            <a:endParaRPr lang="en-US" dirty="0"/>
          </a:p>
          <a:p>
            <a:r>
              <a:rPr lang="en-US" dirty="0"/>
              <a:t>Gen 1:1-2 - </a:t>
            </a:r>
            <a:r>
              <a:rPr lang="en-US" sz="1900" i="1" dirty="0"/>
              <a:t>In the beginning when God created the heavens and the earth, </a:t>
            </a:r>
            <a:r>
              <a:rPr lang="en-US" sz="1900" b="1" i="1" baseline="30000" dirty="0"/>
              <a:t> </a:t>
            </a:r>
            <a:r>
              <a:rPr lang="en-US" sz="1900" i="1" dirty="0"/>
              <a:t>the earth was a formless void and darkness covered the face of the deep, while a wind from God swept over the face of the waters. </a:t>
            </a:r>
          </a:p>
          <a:p>
            <a:endParaRPr lang="en-US" sz="1900" i="1" dirty="0"/>
          </a:p>
          <a:p>
            <a:r>
              <a:rPr lang="en-US" dirty="0"/>
              <a:t>Job 26:13 - </a:t>
            </a:r>
            <a:r>
              <a:rPr lang="en-US" sz="1900" i="1" dirty="0"/>
              <a:t>By his wind the heavens were made fair;</a:t>
            </a:r>
          </a:p>
        </p:txBody>
      </p:sp>
    </p:spTree>
    <p:extLst>
      <p:ext uri="{BB962C8B-B14F-4D97-AF65-F5344CB8AC3E}">
        <p14:creationId xmlns:p14="http://schemas.microsoft.com/office/powerpoint/2010/main" val="19567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3CAE-C995-45B5-9FF2-40363C60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Spirit in the 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A119E-4C93-4343-9661-703C42BD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59115"/>
            <a:ext cx="9601196" cy="3613212"/>
          </a:xfrm>
        </p:spPr>
        <p:txBody>
          <a:bodyPr>
            <a:normAutofit fontScale="92500" lnSpcReduction="10000"/>
          </a:bodyPr>
          <a:lstStyle/>
          <a:p>
            <a:pPr marL="97155" indent="0">
              <a:buNone/>
            </a:pPr>
            <a:r>
              <a:rPr lang="en-US" dirty="0"/>
              <a:t>He gives and restores life…</a:t>
            </a:r>
          </a:p>
          <a:p>
            <a:pPr marL="97155" indent="0">
              <a:buNone/>
            </a:pPr>
            <a:endParaRPr lang="en-US" dirty="0"/>
          </a:p>
          <a:p>
            <a:r>
              <a:rPr lang="en-US" dirty="0"/>
              <a:t>Gen 2:7 - </a:t>
            </a:r>
            <a:r>
              <a:rPr lang="en-US" b="1" baseline="30000" dirty="0"/>
              <a:t> </a:t>
            </a:r>
            <a:r>
              <a:rPr lang="en-US" sz="1900" i="1" dirty="0"/>
              <a:t>then the Lord God formed man from the dust of the ground, and breathed into his nostrils the breath of life; and the man became a living being.</a:t>
            </a:r>
          </a:p>
          <a:p>
            <a:endParaRPr lang="en-US" sz="1900" i="1" dirty="0"/>
          </a:p>
          <a:p>
            <a:r>
              <a:rPr lang="en-US" dirty="0"/>
              <a:t>Psalm 104:29-30 - </a:t>
            </a:r>
            <a:r>
              <a:rPr lang="en-US" sz="1900" i="1" dirty="0"/>
              <a:t>When you hide your face, they are dismayed; when you take away their breath, they die and return to their dust. When you send forth your spirit, they are created; and you renew the face of the ground.”</a:t>
            </a:r>
          </a:p>
          <a:p>
            <a:endParaRPr lang="en-US" sz="1900" i="1" dirty="0"/>
          </a:p>
          <a:p>
            <a:r>
              <a:rPr lang="en-US" dirty="0"/>
              <a:t>Is 32:15 </a:t>
            </a:r>
            <a:r>
              <a:rPr lang="en-US" sz="1900" i="1" dirty="0"/>
              <a:t>- until a spirit from on high is poured out on us, and the wilderness becomes a fruitful field, and the fruitful field is deemed a forest.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3CAE-C995-45B5-9FF2-40363C60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Spirit in the 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A119E-4C93-4343-9661-703C42BD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83402"/>
            <a:ext cx="9601196" cy="3488924"/>
          </a:xfrm>
        </p:spPr>
        <p:txBody>
          <a:bodyPr>
            <a:normAutofit fontScale="85000" lnSpcReduction="20000"/>
          </a:bodyPr>
          <a:lstStyle/>
          <a:p>
            <a:pPr marL="97155" indent="0">
              <a:buNone/>
            </a:pPr>
            <a:r>
              <a:rPr lang="en-US" dirty="0"/>
              <a:t>He Gives Gifts … (prophecy, wisdom, inspiration, etc..)</a:t>
            </a:r>
          </a:p>
          <a:p>
            <a:endParaRPr lang="en-US" dirty="0"/>
          </a:p>
          <a:p>
            <a:r>
              <a:rPr lang="en-US" dirty="0"/>
              <a:t>Is 42:1 - </a:t>
            </a:r>
            <a:r>
              <a:rPr lang="en-US" sz="1900" i="1" dirty="0"/>
              <a:t>Here is my servant, whom I uphold, my chosen, in whom my soul delights;  I have put my spirit upon him; he will bring forth justice to the nations.</a:t>
            </a:r>
          </a:p>
          <a:p>
            <a:endParaRPr lang="en-US" sz="1900" i="1" dirty="0"/>
          </a:p>
          <a:p>
            <a:r>
              <a:rPr lang="en-US" dirty="0" err="1"/>
              <a:t>Ez</a:t>
            </a:r>
            <a:r>
              <a:rPr lang="en-US" dirty="0"/>
              <a:t> 2:2 – </a:t>
            </a:r>
            <a:r>
              <a:rPr lang="en-US" sz="1900" i="1" dirty="0"/>
              <a:t>And when he spoke to me, a spirit entered into me and set me on my feet; and I heard him speaking to me.</a:t>
            </a:r>
          </a:p>
          <a:p>
            <a:endParaRPr lang="en-US" dirty="0"/>
          </a:p>
          <a:p>
            <a:r>
              <a:rPr lang="en-US" dirty="0"/>
              <a:t>2 Sam 23:2 - </a:t>
            </a:r>
            <a:r>
              <a:rPr lang="en-US" sz="1900" i="1" dirty="0"/>
              <a:t>The spirit of the Lord speaks through me, his word is upon my tongue.</a:t>
            </a:r>
          </a:p>
          <a:p>
            <a:endParaRPr lang="en-US" sz="1900" i="1" dirty="0"/>
          </a:p>
          <a:p>
            <a:r>
              <a:rPr lang="en-US" dirty="0"/>
              <a:t>Judges 3:10 - </a:t>
            </a:r>
            <a:r>
              <a:rPr lang="en-US" sz="1900" i="1" dirty="0"/>
              <a:t>The spirit of the Lord came upon him, and he judged Israel; he went out to war, and the Lord gave King </a:t>
            </a:r>
            <a:r>
              <a:rPr lang="en-US" sz="1900" i="1" dirty="0" err="1"/>
              <a:t>Cushan-rishathaim</a:t>
            </a:r>
            <a:r>
              <a:rPr lang="en-US" sz="1900" i="1" dirty="0"/>
              <a:t> of Aram into his hand;</a:t>
            </a:r>
          </a:p>
        </p:txBody>
      </p:sp>
    </p:spTree>
    <p:extLst>
      <p:ext uri="{BB962C8B-B14F-4D97-AF65-F5344CB8AC3E}">
        <p14:creationId xmlns:p14="http://schemas.microsoft.com/office/powerpoint/2010/main" val="138915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C852-62FA-46FF-A692-65C32343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Spirit in the 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CAE7D-49C5-424B-A970-B6E06ECE9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Holiness…</a:t>
            </a:r>
          </a:p>
          <a:p>
            <a:pPr marL="97155" indent="0">
              <a:buNone/>
            </a:pPr>
            <a:endParaRPr lang="en-US" dirty="0"/>
          </a:p>
          <a:p>
            <a:r>
              <a:rPr lang="en-US" dirty="0" err="1"/>
              <a:t>Ez</a:t>
            </a:r>
            <a:r>
              <a:rPr lang="en-US" dirty="0"/>
              <a:t> 36:27 – </a:t>
            </a:r>
            <a:r>
              <a:rPr lang="en-US" b="1" baseline="30000" dirty="0"/>
              <a:t> </a:t>
            </a:r>
            <a:r>
              <a:rPr lang="en-US" sz="2100" i="1" dirty="0"/>
              <a:t>I will put my spirit within you, and make you follow my statutes and be careful to observe my ordinances.</a:t>
            </a:r>
          </a:p>
          <a:p>
            <a:endParaRPr lang="en-US" sz="2100" i="1" dirty="0"/>
          </a:p>
          <a:p>
            <a:r>
              <a:rPr lang="en-US" dirty="0"/>
              <a:t>Ps 143:10 - </a:t>
            </a:r>
            <a:r>
              <a:rPr lang="en-US" sz="2100" i="1" dirty="0"/>
              <a:t>Teach me to do your will, for you are my God. Let your good spirit lead me on a level path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6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7155"/>
            <a:r>
              <a:rPr lang="en-US" dirty="0"/>
              <a:t>“I have said these things to you to keep you from stumbling. 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663564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**Always present and active, but now being explicitly promised** 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“I have said these things to you to keep you from stumbling. ”</a:t>
            </a:r>
          </a:p>
          <a:p>
            <a:pPr marL="554355" lvl="1" indent="0">
              <a:buNone/>
            </a:pPr>
            <a:r>
              <a:rPr lang="en-US" dirty="0"/>
              <a:t>Preparation for the future – Immediate and long term (after Ascension)</a:t>
            </a:r>
          </a:p>
          <a:p>
            <a:r>
              <a:rPr lang="en-US" dirty="0"/>
              <a:t>Immediate – preparation for the Triduum</a:t>
            </a:r>
          </a:p>
          <a:p>
            <a:r>
              <a:rPr lang="en-US" dirty="0"/>
              <a:t>Long Term – What will happen to whole church</a:t>
            </a:r>
          </a:p>
          <a:p>
            <a:r>
              <a:rPr lang="en-US" dirty="0"/>
              <a:t>Certainty of victory, hope and joy</a:t>
            </a:r>
          </a:p>
          <a:p>
            <a:r>
              <a:rPr lang="en-US" dirty="0"/>
              <a:t>Implication of His departure</a:t>
            </a:r>
          </a:p>
        </p:txBody>
      </p:sp>
    </p:spTree>
    <p:extLst>
      <p:ext uri="{BB962C8B-B14F-4D97-AF65-F5344CB8AC3E}">
        <p14:creationId xmlns:p14="http://schemas.microsoft.com/office/powerpoint/2010/main" val="70896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629D-59D6-455C-9C45-2B28BA5D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7155"/>
            <a:r>
              <a:rPr lang="en-US" dirty="0"/>
              <a:t>“I have said these things to you to keep you from stumbling. 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16E-86D2-4C08-A891-C2E366909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663564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Telling them the truth</a:t>
            </a:r>
          </a:p>
          <a:p>
            <a:r>
              <a:rPr lang="en-US" dirty="0"/>
              <a:t>Warning about their own “Hour”, they will follow His path</a:t>
            </a:r>
          </a:p>
          <a:p>
            <a:pPr lvl="1"/>
            <a:r>
              <a:rPr lang="en-US" dirty="0"/>
              <a:t>Their own climax/persecution</a:t>
            </a:r>
          </a:p>
          <a:p>
            <a:pPr lvl="1"/>
            <a:r>
              <a:rPr lang="en-US" dirty="0"/>
              <a:t>Persecution is coming, </a:t>
            </a:r>
            <a:r>
              <a:rPr lang="en-US" i="1" dirty="0"/>
              <a:t>in the name of God</a:t>
            </a:r>
          </a:p>
          <a:p>
            <a:pPr lvl="1"/>
            <a:r>
              <a:rPr lang="en-US" dirty="0"/>
              <a:t>Their own via </a:t>
            </a:r>
            <a:r>
              <a:rPr lang="en-US" dirty="0" err="1"/>
              <a:t>crucis</a:t>
            </a:r>
            <a:endParaRPr lang="en-US" dirty="0"/>
          </a:p>
          <a:p>
            <a:r>
              <a:rPr lang="en-US" dirty="0"/>
              <a:t>The world doesn’t know The Father</a:t>
            </a:r>
          </a:p>
          <a:p>
            <a:r>
              <a:rPr lang="en-US" dirty="0"/>
              <a:t>Do not be surprised, He will send an advocate</a:t>
            </a:r>
          </a:p>
        </p:txBody>
      </p:sp>
    </p:spTree>
    <p:extLst>
      <p:ext uri="{BB962C8B-B14F-4D97-AF65-F5344CB8AC3E}">
        <p14:creationId xmlns:p14="http://schemas.microsoft.com/office/powerpoint/2010/main" val="268165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DF1-9785-4FAD-BE49-FB8542FF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am going to him who sent me”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F33D9-46C1-4471-BC00-21782F9F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08349"/>
            <a:ext cx="9601196" cy="3467519"/>
          </a:xfrm>
        </p:spPr>
        <p:txBody>
          <a:bodyPr>
            <a:normAutofit lnSpcReduction="10000"/>
          </a:bodyPr>
          <a:lstStyle/>
          <a:p>
            <a:pPr marL="97155" indent="0">
              <a:buNone/>
            </a:pPr>
            <a:r>
              <a:rPr lang="en-US" dirty="0"/>
              <a:t>“You do not ask where am I going?”</a:t>
            </a:r>
          </a:p>
          <a:p>
            <a:r>
              <a:rPr lang="en-US" dirty="0"/>
              <a:t>They feel grief and sorrow</a:t>
            </a:r>
          </a:p>
          <a:p>
            <a:r>
              <a:rPr lang="en-US" dirty="0"/>
              <a:t>They’ve realized he IS going away, no thought of where</a:t>
            </a:r>
          </a:p>
          <a:p>
            <a:pPr lvl="1"/>
            <a:r>
              <a:rPr lang="en-US" dirty="0"/>
              <a:t>Still seeing earthly (bios) things (kingdom, messiah)</a:t>
            </a:r>
          </a:p>
          <a:p>
            <a:pPr lvl="1"/>
            <a:r>
              <a:rPr lang="en-US" dirty="0"/>
              <a:t>Couldn’t see Man’s future lies outside of the world</a:t>
            </a:r>
          </a:p>
          <a:p>
            <a:r>
              <a:rPr lang="en-US" dirty="0"/>
              <a:t>They were asking the wrong questions because they were sorrowful</a:t>
            </a:r>
          </a:p>
          <a:p>
            <a:pPr marL="97155" indent="0">
              <a:buNone/>
            </a:pPr>
            <a:endParaRPr lang="en-US" dirty="0"/>
          </a:p>
          <a:p>
            <a:pPr marL="97155" indent="0" algn="ctr">
              <a:buNone/>
            </a:pPr>
            <a:r>
              <a:rPr lang="en-US" dirty="0"/>
              <a:t>**He cannot share everything now – The Advocate will help**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38886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1655</Words>
  <Application>Microsoft Office PowerPoint</Application>
  <PresentationFormat>Widescreen</PresentationFormat>
  <Paragraphs>167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Organic</vt:lpstr>
      <vt:lpstr>Gospel of John</vt:lpstr>
      <vt:lpstr>Structure</vt:lpstr>
      <vt:lpstr>Holy Spirit in the OT</vt:lpstr>
      <vt:lpstr>Holy Spirit in the OT</vt:lpstr>
      <vt:lpstr>Holy Spirit in the OT</vt:lpstr>
      <vt:lpstr>Holy Spirit in the OT</vt:lpstr>
      <vt:lpstr>“I have said these things to you to keep you from stumbling. ”</vt:lpstr>
      <vt:lpstr>“I have said these things to you to keep you from stumbling. ”</vt:lpstr>
      <vt:lpstr>“I am going to him who sent me”</vt:lpstr>
      <vt:lpstr>Sorrow – The Hour</vt:lpstr>
      <vt:lpstr>The Advocate</vt:lpstr>
      <vt:lpstr>What does the Advocate do?</vt:lpstr>
      <vt:lpstr>Hope</vt:lpstr>
      <vt:lpstr>Holy Spirit - Questions</vt:lpstr>
      <vt:lpstr>The Prayer of Jesus – Ch 17</vt:lpstr>
      <vt:lpstr>The Prayer of Jesus</vt:lpstr>
      <vt:lpstr>The Prayer of Jesus</vt:lpstr>
      <vt:lpstr>The Prayer of Jesus</vt:lpstr>
      <vt:lpstr>The Prayer of Jesus</vt:lpstr>
      <vt:lpstr>The Lord’s Prayer &amp; Upper Room Prayer</vt:lpstr>
      <vt:lpstr>The Lord’s Prayer &amp; Upper Room Prayer</vt:lpstr>
      <vt:lpstr>Prayer of Jesus -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Jennifer Sparrow</dc:creator>
  <cp:lastModifiedBy>Jennifer Sparrow</cp:lastModifiedBy>
  <cp:revision>140</cp:revision>
  <dcterms:modified xsi:type="dcterms:W3CDTF">2021-11-02T19:12:15Z</dcterms:modified>
</cp:coreProperties>
</file>